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256" r:id="rId2"/>
    <p:sldId id="258" r:id="rId3"/>
    <p:sldId id="282" r:id="rId4"/>
    <p:sldId id="259" r:id="rId5"/>
    <p:sldId id="264" r:id="rId6"/>
    <p:sldId id="267" r:id="rId7"/>
    <p:sldId id="257" r:id="rId8"/>
    <p:sldId id="301" r:id="rId9"/>
    <p:sldId id="266" r:id="rId10"/>
    <p:sldId id="265" r:id="rId11"/>
    <p:sldId id="260" r:id="rId12"/>
    <p:sldId id="300" r:id="rId13"/>
    <p:sldId id="313" r:id="rId14"/>
    <p:sldId id="315" r:id="rId15"/>
    <p:sldId id="314" r:id="rId16"/>
    <p:sldId id="325" r:id="rId17"/>
    <p:sldId id="302" r:id="rId18"/>
    <p:sldId id="288" r:id="rId19"/>
    <p:sldId id="299" r:id="rId20"/>
    <p:sldId id="289" r:id="rId21"/>
    <p:sldId id="270" r:id="rId22"/>
    <p:sldId id="295" r:id="rId23"/>
    <p:sldId id="291" r:id="rId24"/>
    <p:sldId id="306" r:id="rId25"/>
    <p:sldId id="292" r:id="rId26"/>
    <p:sldId id="271" r:id="rId27"/>
    <p:sldId id="261" r:id="rId28"/>
    <p:sldId id="290" r:id="rId29"/>
    <p:sldId id="293" r:id="rId30"/>
    <p:sldId id="316" r:id="rId31"/>
    <p:sldId id="296" r:id="rId32"/>
    <p:sldId id="297" r:id="rId33"/>
    <p:sldId id="294" r:id="rId34"/>
    <p:sldId id="303" r:id="rId35"/>
    <p:sldId id="307" r:id="rId36"/>
    <p:sldId id="308" r:id="rId37"/>
    <p:sldId id="309" r:id="rId38"/>
    <p:sldId id="328" r:id="rId39"/>
    <p:sldId id="310" r:id="rId40"/>
    <p:sldId id="329" r:id="rId41"/>
    <p:sldId id="263" r:id="rId42"/>
    <p:sldId id="272" r:id="rId43"/>
    <p:sldId id="311" r:id="rId44"/>
    <p:sldId id="312" r:id="rId45"/>
    <p:sldId id="304" r:id="rId46"/>
    <p:sldId id="269" r:id="rId47"/>
    <p:sldId id="317" r:id="rId48"/>
    <p:sldId id="273" r:id="rId49"/>
    <p:sldId id="274" r:id="rId50"/>
    <p:sldId id="275" r:id="rId51"/>
    <p:sldId id="276" r:id="rId52"/>
    <p:sldId id="277" r:id="rId53"/>
    <p:sldId id="278" r:id="rId54"/>
    <p:sldId id="279" r:id="rId55"/>
    <p:sldId id="280" r:id="rId56"/>
    <p:sldId id="326" r:id="rId57"/>
    <p:sldId id="327" r:id="rId58"/>
    <p:sldId id="305" r:id="rId59"/>
    <p:sldId id="298" r:id="rId60"/>
    <p:sldId id="283" r:id="rId61"/>
    <p:sldId id="284" r:id="rId62"/>
    <p:sldId id="323" r:id="rId63"/>
    <p:sldId id="285" r:id="rId64"/>
    <p:sldId id="286" r:id="rId65"/>
    <p:sldId id="319" r:id="rId66"/>
    <p:sldId id="287" r:id="rId67"/>
    <p:sldId id="322" r:id="rId68"/>
    <p:sldId id="321" r:id="rId69"/>
    <p:sldId id="318" r:id="rId70"/>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94660"/>
  </p:normalViewPr>
  <p:slideViewPr>
    <p:cSldViewPr>
      <p:cViewPr varScale="1">
        <p:scale>
          <a:sx n="65" d="100"/>
          <a:sy n="65" d="100"/>
        </p:scale>
        <p:origin x="906" y="60"/>
      </p:cViewPr>
      <p:guideLst>
        <p:guide orient="horz" pos="2160"/>
        <p:guide pos="3840"/>
      </p:guideLst>
    </p:cSldViewPr>
  </p:slideViewPr>
  <p:notesTextViewPr>
    <p:cViewPr>
      <p:scale>
        <a:sx n="1" d="1"/>
        <a:sy n="1" d="1"/>
      </p:scale>
      <p:origin x="0" y="0"/>
    </p:cViewPr>
  </p:notesTextViewPr>
  <p:sorterViewPr>
    <p:cViewPr>
      <p:scale>
        <a:sx n="100" d="100"/>
        <a:sy n="100" d="100"/>
      </p:scale>
      <p:origin x="0" y="-1694"/>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Resistance</a:t>
            </a:r>
            <a:r>
              <a:rPr lang="en-US" baseline="0"/>
              <a:t> Force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Sheet1!$B$7:$B$14</c:f>
              <c:numCache>
                <c:formatCode>General</c:formatCode>
                <c:ptCount val="8"/>
                <c:pt idx="0">
                  <c:v>0</c:v>
                </c:pt>
                <c:pt idx="1">
                  <c:v>10</c:v>
                </c:pt>
                <c:pt idx="2">
                  <c:v>20</c:v>
                </c:pt>
                <c:pt idx="3">
                  <c:v>30</c:v>
                </c:pt>
                <c:pt idx="4">
                  <c:v>40</c:v>
                </c:pt>
                <c:pt idx="5">
                  <c:v>45</c:v>
                </c:pt>
                <c:pt idx="6">
                  <c:v>50</c:v>
                </c:pt>
                <c:pt idx="7">
                  <c:v>60</c:v>
                </c:pt>
              </c:numCache>
            </c:numRef>
          </c:xVal>
          <c:yVal>
            <c:numRef>
              <c:f>Sheet1!$G$7:$G$14</c:f>
              <c:numCache>
                <c:formatCode>General</c:formatCode>
                <c:ptCount val="8"/>
                <c:pt idx="0">
                  <c:v>0</c:v>
                </c:pt>
                <c:pt idx="1">
                  <c:v>0.44081745177116244</c:v>
                </c:pt>
                <c:pt idx="2">
                  <c:v>0.90992558566550585</c:v>
                </c:pt>
                <c:pt idx="3">
                  <c:v>1.4433756729740643</c:v>
                </c:pt>
                <c:pt idx="4">
                  <c:v>2.0977490779431998</c:v>
                </c:pt>
                <c:pt idx="5">
                  <c:v>2.4999999999999996</c:v>
                </c:pt>
                <c:pt idx="6">
                  <c:v>2.9793839814855252</c:v>
                </c:pt>
                <c:pt idx="7">
                  <c:v>4.3301270189221919</c:v>
                </c:pt>
              </c:numCache>
            </c:numRef>
          </c:yVal>
          <c:smooth val="0"/>
          <c:extLst>
            <c:ext xmlns:c16="http://schemas.microsoft.com/office/drawing/2014/chart" uri="{C3380CC4-5D6E-409C-BE32-E72D297353CC}">
              <c16:uniqueId val="{00000000-B9A8-48F4-B700-5A9DEF0C5AE9}"/>
            </c:ext>
          </c:extLst>
        </c:ser>
        <c:dLbls>
          <c:showLegendKey val="0"/>
          <c:showVal val="0"/>
          <c:showCatName val="0"/>
          <c:showSerName val="0"/>
          <c:showPercent val="0"/>
          <c:showBubbleSize val="0"/>
        </c:dLbls>
        <c:axId val="219501808"/>
        <c:axId val="219502200"/>
      </c:scatterChart>
      <c:valAx>
        <c:axId val="2195018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Deflection</a:t>
                </a:r>
                <a:r>
                  <a:rPr lang="en-US" baseline="0"/>
                  <a:t> Angle (deg)</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9502200"/>
        <c:crosses val="autoZero"/>
        <c:crossBetween val="midCat"/>
      </c:valAx>
      <c:valAx>
        <c:axId val="219502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Force</a:t>
                </a:r>
                <a:r>
                  <a:rPr lang="en-US" baseline="0"/>
                  <a:t> (lbs)</a:t>
                </a:r>
              </a:p>
              <a:p>
                <a:pPr>
                  <a:defRPr/>
                </a:pP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95018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C6-5 Measured</a:t>
            </a:r>
            <a:r>
              <a:rPr lang="en-US" baseline="0"/>
              <a:t> Thrust (Pendulum Test Stand)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Sheet1!$C$7:$C$12</c:f>
              <c:numCache>
                <c:formatCode>General</c:formatCode>
                <c:ptCount val="6"/>
                <c:pt idx="0">
                  <c:v>0</c:v>
                </c:pt>
                <c:pt idx="1">
                  <c:v>0.10000000000000053</c:v>
                </c:pt>
                <c:pt idx="2">
                  <c:v>0.16000000000000014</c:v>
                </c:pt>
                <c:pt idx="3">
                  <c:v>0.20000000000000018</c:v>
                </c:pt>
                <c:pt idx="4">
                  <c:v>0.25</c:v>
                </c:pt>
                <c:pt idx="5">
                  <c:v>0.36000000000000032</c:v>
                </c:pt>
              </c:numCache>
            </c:numRef>
          </c:xVal>
          <c:yVal>
            <c:numRef>
              <c:f>Sheet1!$E$7:$E$12</c:f>
              <c:numCache>
                <c:formatCode>General</c:formatCode>
                <c:ptCount val="6"/>
                <c:pt idx="0">
                  <c:v>0</c:v>
                </c:pt>
                <c:pt idx="1">
                  <c:v>0.5</c:v>
                </c:pt>
                <c:pt idx="2">
                  <c:v>0.9</c:v>
                </c:pt>
                <c:pt idx="3">
                  <c:v>1.5</c:v>
                </c:pt>
                <c:pt idx="4">
                  <c:v>2.1</c:v>
                </c:pt>
                <c:pt idx="5">
                  <c:v>3</c:v>
                </c:pt>
              </c:numCache>
            </c:numRef>
          </c:yVal>
          <c:smooth val="0"/>
          <c:extLst>
            <c:ext xmlns:c16="http://schemas.microsoft.com/office/drawing/2014/chart" uri="{C3380CC4-5D6E-409C-BE32-E72D297353CC}">
              <c16:uniqueId val="{00000000-5F1F-4A60-A73C-4857388AC9EA}"/>
            </c:ext>
          </c:extLst>
        </c:ser>
        <c:dLbls>
          <c:showLegendKey val="0"/>
          <c:showVal val="0"/>
          <c:showCatName val="0"/>
          <c:showSerName val="0"/>
          <c:showPercent val="0"/>
          <c:showBubbleSize val="0"/>
        </c:dLbls>
        <c:axId val="219504160"/>
        <c:axId val="219504552"/>
      </c:scatterChart>
      <c:valAx>
        <c:axId val="219504160"/>
        <c:scaling>
          <c:orientation val="minMax"/>
          <c:max val="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Burn Time  (sec)</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9504552"/>
        <c:crosses val="autoZero"/>
        <c:crossBetween val="midCat"/>
        <c:majorUnit val="0.2"/>
      </c:valAx>
      <c:valAx>
        <c:axId val="219504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Thrust</a:t>
                </a:r>
                <a:r>
                  <a:rPr lang="en-US" baseline="0"/>
                  <a:t>  (lb)</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95041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drawing1.xml><?xml version="1.0" encoding="utf-8"?>
<c:userShapes xmlns:c="http://schemas.openxmlformats.org/drawingml/2006/chart">
  <cdr:relSizeAnchor xmlns:cdr="http://schemas.openxmlformats.org/drawingml/2006/chartDrawing">
    <cdr:from>
      <cdr:x>0.13034</cdr:x>
      <cdr:y>0.26297</cdr:y>
    </cdr:from>
    <cdr:to>
      <cdr:x>0.29498</cdr:x>
      <cdr:y>0.35273</cdr:y>
    </cdr:to>
    <cdr:sp macro="" textlink="">
      <cdr:nvSpPr>
        <cdr:cNvPr id="2" name="TextBox 12"/>
        <cdr:cNvSpPr txBox="1"/>
      </cdr:nvSpPr>
      <cdr:spPr>
        <a:xfrm xmlns:a="http://schemas.openxmlformats.org/drawingml/2006/main">
          <a:off x="1111558" y="721376"/>
          <a:ext cx="1404156"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solidFill>
                <a:srgbClr val="0070C0"/>
              </a:solidFill>
            </a:rPr>
            <a:t>Measured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6050" y="0"/>
            <a:ext cx="3027363" cy="465138"/>
          </a:xfrm>
          <a:prstGeom prst="rect">
            <a:avLst/>
          </a:prstGeom>
        </p:spPr>
        <p:txBody>
          <a:bodyPr vert="horz" lIns="91440" tIns="45720" rIns="91440" bIns="45720" rtlCol="0"/>
          <a:lstStyle>
            <a:lvl1pPr algn="r">
              <a:defRPr sz="1200"/>
            </a:lvl1pPr>
          </a:lstStyle>
          <a:p>
            <a:fld id="{E81B588A-377B-4982-BC04-4AC18D2A5CEC}" type="datetimeFigureOut">
              <a:rPr lang="en-US" smtClean="0"/>
              <a:t>7/16/2018</a:t>
            </a:fld>
            <a:endParaRPr lang="en-US"/>
          </a:p>
        </p:txBody>
      </p:sp>
      <p:sp>
        <p:nvSpPr>
          <p:cNvPr id="4" name="Footer Placeholder 3"/>
          <p:cNvSpPr>
            <a:spLocks noGrp="1"/>
          </p:cNvSpPr>
          <p:nvPr>
            <p:ph type="ftr" sz="quarter" idx="2"/>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56050" y="8818563"/>
            <a:ext cx="3027363" cy="465137"/>
          </a:xfrm>
          <a:prstGeom prst="rect">
            <a:avLst/>
          </a:prstGeom>
        </p:spPr>
        <p:txBody>
          <a:bodyPr vert="horz" lIns="91440" tIns="45720" rIns="91440" bIns="45720" rtlCol="0" anchor="b"/>
          <a:lstStyle>
            <a:lvl1pPr algn="r">
              <a:defRPr sz="1200"/>
            </a:lvl1pPr>
          </a:lstStyle>
          <a:p>
            <a:fld id="{A1D86B41-3AD1-4EC9-8010-ED87E959C6FF}" type="slidenum">
              <a:rPr lang="en-US" smtClean="0"/>
              <a:t>‹#›</a:t>
            </a:fld>
            <a:endParaRPr lang="en-US"/>
          </a:p>
        </p:txBody>
      </p:sp>
    </p:spTree>
    <p:extLst>
      <p:ext uri="{BB962C8B-B14F-4D97-AF65-F5344CB8AC3E}">
        <p14:creationId xmlns:p14="http://schemas.microsoft.com/office/powerpoint/2010/main" val="373536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87E6852A-AAF8-4134-91CB-C2F6FD44553F}" type="datetimeFigureOut">
              <a:rPr lang="en-US" smtClean="0"/>
              <a:t>7/16/2018</a:t>
            </a:fld>
            <a:endParaRPr lang="en-US"/>
          </a:p>
        </p:txBody>
      </p:sp>
      <p:sp>
        <p:nvSpPr>
          <p:cNvPr id="4" name="Slide Image Placeholder 3"/>
          <p:cNvSpPr>
            <a:spLocks noGrp="1" noRot="1" noChangeAspect="1"/>
          </p:cNvSpPr>
          <p:nvPr>
            <p:ph type="sldImg" idx="2"/>
          </p:nvPr>
        </p:nvSpPr>
        <p:spPr>
          <a:xfrm>
            <a:off x="708025" y="1160463"/>
            <a:ext cx="5568950"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1850FB3D-BD37-4D82-AF1D-474CE5663C64}" type="slidenum">
              <a:rPr lang="en-US" smtClean="0"/>
              <a:t>‹#›</a:t>
            </a:fld>
            <a:endParaRPr lang="en-US"/>
          </a:p>
        </p:txBody>
      </p:sp>
    </p:spTree>
    <p:extLst>
      <p:ext uri="{BB962C8B-B14F-4D97-AF65-F5344CB8AC3E}">
        <p14:creationId xmlns:p14="http://schemas.microsoft.com/office/powerpoint/2010/main" val="53187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60463"/>
            <a:ext cx="5568950" cy="3133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50FB3D-BD37-4D82-AF1D-474CE5663C64}" type="slidenum">
              <a:rPr lang="en-US" smtClean="0"/>
              <a:t>1</a:t>
            </a:fld>
            <a:endParaRPr lang="en-US"/>
          </a:p>
        </p:txBody>
      </p:sp>
    </p:spTree>
    <p:extLst>
      <p:ext uri="{BB962C8B-B14F-4D97-AF65-F5344CB8AC3E}">
        <p14:creationId xmlns:p14="http://schemas.microsoft.com/office/powerpoint/2010/main" val="179725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0856D7-C1F4-442E-8725-504401696633}" type="datetime1">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A61AA-CFBF-4517-85C6-8C6E98F4C8C7}" type="slidenum">
              <a:rPr lang="en-US" smtClean="0"/>
              <a:t>‹#›</a:t>
            </a:fld>
            <a:endParaRPr lang="en-US"/>
          </a:p>
        </p:txBody>
      </p:sp>
    </p:spTree>
    <p:extLst>
      <p:ext uri="{BB962C8B-B14F-4D97-AF65-F5344CB8AC3E}">
        <p14:creationId xmlns:p14="http://schemas.microsoft.com/office/powerpoint/2010/main" val="3161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C2727E-6344-4C57-A29E-0C9AF3C8D90E}" type="datetime1">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A61AA-CFBF-4517-85C6-8C6E98F4C8C7}" type="slidenum">
              <a:rPr lang="en-US" smtClean="0"/>
              <a:t>‹#›</a:t>
            </a:fld>
            <a:endParaRPr lang="en-US"/>
          </a:p>
        </p:txBody>
      </p:sp>
    </p:spTree>
    <p:extLst>
      <p:ext uri="{BB962C8B-B14F-4D97-AF65-F5344CB8AC3E}">
        <p14:creationId xmlns:p14="http://schemas.microsoft.com/office/powerpoint/2010/main" val="347167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39FC4F-4BE9-4557-9D0E-A8C89F89EAC1}" type="datetime1">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A61AA-CFBF-4517-85C6-8C6E98F4C8C7}" type="slidenum">
              <a:rPr lang="en-US" smtClean="0"/>
              <a:t>‹#›</a:t>
            </a:fld>
            <a:endParaRPr lang="en-US"/>
          </a:p>
        </p:txBody>
      </p:sp>
    </p:spTree>
    <p:extLst>
      <p:ext uri="{BB962C8B-B14F-4D97-AF65-F5344CB8AC3E}">
        <p14:creationId xmlns:p14="http://schemas.microsoft.com/office/powerpoint/2010/main" val="80970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3D233F-1B35-4B94-B009-5A6BE6B60573}" type="datetime1">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A61AA-CFBF-4517-85C6-8C6E98F4C8C7}" type="slidenum">
              <a:rPr lang="en-US" smtClean="0"/>
              <a:t>‹#›</a:t>
            </a:fld>
            <a:endParaRPr lang="en-US"/>
          </a:p>
        </p:txBody>
      </p:sp>
    </p:spTree>
    <p:extLst>
      <p:ext uri="{BB962C8B-B14F-4D97-AF65-F5344CB8AC3E}">
        <p14:creationId xmlns:p14="http://schemas.microsoft.com/office/powerpoint/2010/main" val="201902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7EFA5D-4FA3-468E-ADD8-D70D8F8C89FF}" type="datetime1">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A61AA-CFBF-4517-85C6-8C6E98F4C8C7}" type="slidenum">
              <a:rPr lang="en-US" smtClean="0"/>
              <a:t>‹#›</a:t>
            </a:fld>
            <a:endParaRPr lang="en-US"/>
          </a:p>
        </p:txBody>
      </p:sp>
    </p:spTree>
    <p:extLst>
      <p:ext uri="{BB962C8B-B14F-4D97-AF65-F5344CB8AC3E}">
        <p14:creationId xmlns:p14="http://schemas.microsoft.com/office/powerpoint/2010/main" val="119945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07C4D7-F5C9-4251-B885-DD2DEC5F3AEA}" type="datetime1">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A61AA-CFBF-4517-85C6-8C6E98F4C8C7}" type="slidenum">
              <a:rPr lang="en-US" smtClean="0"/>
              <a:t>‹#›</a:t>
            </a:fld>
            <a:endParaRPr lang="en-US"/>
          </a:p>
        </p:txBody>
      </p:sp>
    </p:spTree>
    <p:extLst>
      <p:ext uri="{BB962C8B-B14F-4D97-AF65-F5344CB8AC3E}">
        <p14:creationId xmlns:p14="http://schemas.microsoft.com/office/powerpoint/2010/main" val="6892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468A46-3448-4395-A414-9942D3F66056}" type="datetime1">
              <a:rPr lang="en-US" smtClean="0"/>
              <a:t>7/16/2018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CA61AA-CFBF-4517-85C6-8C6E98F4C8C7}" type="slidenum">
              <a:rPr lang="en-US" smtClean="0"/>
              <a:t>‹#›</a:t>
            </a:fld>
            <a:endParaRPr lang="en-US"/>
          </a:p>
        </p:txBody>
      </p:sp>
    </p:spTree>
    <p:extLst>
      <p:ext uri="{BB962C8B-B14F-4D97-AF65-F5344CB8AC3E}">
        <p14:creationId xmlns:p14="http://schemas.microsoft.com/office/powerpoint/2010/main" val="337356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8812A6-1159-4AB1-9D71-AE1F80E90667}" type="datetime1">
              <a:rPr lang="en-US" smtClean="0"/>
              <a:t>7/16/2018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CA61AA-CFBF-4517-85C6-8C6E98F4C8C7}" type="slidenum">
              <a:rPr lang="en-US" smtClean="0"/>
              <a:t>‹#›</a:t>
            </a:fld>
            <a:endParaRPr lang="en-US"/>
          </a:p>
        </p:txBody>
      </p:sp>
    </p:spTree>
    <p:extLst>
      <p:ext uri="{BB962C8B-B14F-4D97-AF65-F5344CB8AC3E}">
        <p14:creationId xmlns:p14="http://schemas.microsoft.com/office/powerpoint/2010/main" val="115869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93D83-7CE5-45E6-BB30-6777108B4665}" type="datetime1">
              <a:rPr lang="en-US" smtClean="0"/>
              <a:t>7/16/2018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CA61AA-CFBF-4517-85C6-8C6E98F4C8C7}" type="slidenum">
              <a:rPr lang="en-US" smtClean="0"/>
              <a:t>‹#›</a:t>
            </a:fld>
            <a:endParaRPr lang="en-US"/>
          </a:p>
        </p:txBody>
      </p:sp>
    </p:spTree>
    <p:extLst>
      <p:ext uri="{BB962C8B-B14F-4D97-AF65-F5344CB8AC3E}">
        <p14:creationId xmlns:p14="http://schemas.microsoft.com/office/powerpoint/2010/main" val="187518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C6B87E-EA73-4E4B-8361-C19D72BC2D8B}" type="datetime1">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A61AA-CFBF-4517-85C6-8C6E98F4C8C7}" type="slidenum">
              <a:rPr lang="en-US" smtClean="0"/>
              <a:t>‹#›</a:t>
            </a:fld>
            <a:endParaRPr lang="en-US"/>
          </a:p>
        </p:txBody>
      </p:sp>
    </p:spTree>
    <p:extLst>
      <p:ext uri="{BB962C8B-B14F-4D97-AF65-F5344CB8AC3E}">
        <p14:creationId xmlns:p14="http://schemas.microsoft.com/office/powerpoint/2010/main" val="287175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6BA938-2A5B-4F9E-834E-23CF7B6738BB}" type="datetime1">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A61AA-CFBF-4517-85C6-8C6E98F4C8C7}" type="slidenum">
              <a:rPr lang="en-US" smtClean="0"/>
              <a:t>‹#›</a:t>
            </a:fld>
            <a:endParaRPr lang="en-US"/>
          </a:p>
        </p:txBody>
      </p:sp>
    </p:spTree>
    <p:extLst>
      <p:ext uri="{BB962C8B-B14F-4D97-AF65-F5344CB8AC3E}">
        <p14:creationId xmlns:p14="http://schemas.microsoft.com/office/powerpoint/2010/main" val="36881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8DC70-1C50-48D0-B4C8-0E2B27A3CE7B}" type="datetime1">
              <a:rPr lang="en-US" smtClean="0"/>
              <a:t>7/16/2018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A61AA-CFBF-4517-85C6-8C6E98F4C8C7}" type="slidenum">
              <a:rPr lang="en-US" smtClean="0"/>
              <a:t>‹#›</a:t>
            </a:fld>
            <a:endParaRPr lang="en-US"/>
          </a:p>
        </p:txBody>
      </p:sp>
    </p:spTree>
    <p:extLst>
      <p:ext uri="{BB962C8B-B14F-4D97-AF65-F5344CB8AC3E}">
        <p14:creationId xmlns:p14="http://schemas.microsoft.com/office/powerpoint/2010/main" val="401277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CA61AA-CFBF-4517-85C6-8C6E98F4C8C7}" type="slidenum">
              <a:rPr lang="en-US" smtClean="0"/>
              <a:t>1</a:t>
            </a:fld>
            <a:endParaRPr lang="en-US"/>
          </a:p>
        </p:txBody>
      </p:sp>
      <p:sp>
        <p:nvSpPr>
          <p:cNvPr id="2" name="Title 1"/>
          <p:cNvSpPr>
            <a:spLocks noGrp="1"/>
          </p:cNvSpPr>
          <p:nvPr>
            <p:ph type="ctrTitle" idx="4294967295"/>
          </p:nvPr>
        </p:nvSpPr>
        <p:spPr>
          <a:xfrm>
            <a:off x="1415480" y="1880828"/>
            <a:ext cx="3886200" cy="1752600"/>
          </a:xfrm>
        </p:spPr>
        <p:txBody>
          <a:bodyPr/>
          <a:lstStyle/>
          <a:p>
            <a:r>
              <a:rPr lang="en-US" dirty="0"/>
              <a:t>Build Your Own Rocket Lab</a:t>
            </a:r>
          </a:p>
        </p:txBody>
      </p:sp>
      <p:sp>
        <p:nvSpPr>
          <p:cNvPr id="7" name="TextBox 6">
            <a:extLst>
              <a:ext uri="{FF2B5EF4-FFF2-40B4-BE49-F238E27FC236}">
                <a16:creationId xmlns:a16="http://schemas.microsoft.com/office/drawing/2014/main" id="{EE8D3D93-D60B-47E0-8B9B-B410D2495241}"/>
              </a:ext>
            </a:extLst>
          </p:cNvPr>
          <p:cNvSpPr txBox="1"/>
          <p:nvPr/>
        </p:nvSpPr>
        <p:spPr>
          <a:xfrm>
            <a:off x="1702961" y="4293096"/>
            <a:ext cx="3311237" cy="954107"/>
          </a:xfrm>
          <a:prstGeom prst="rect">
            <a:avLst/>
          </a:prstGeom>
          <a:noFill/>
        </p:spPr>
        <p:txBody>
          <a:bodyPr wrap="square" rtlCol="0">
            <a:spAutoFit/>
          </a:bodyPr>
          <a:lstStyle/>
          <a:p>
            <a:pPr algn="ctr"/>
            <a:r>
              <a:rPr lang="en-US" sz="2800" b="1" dirty="0" err="1"/>
              <a:t>LabRat</a:t>
            </a:r>
            <a:r>
              <a:rPr lang="en-US" sz="2800" b="1" dirty="0"/>
              <a:t> Scientific</a:t>
            </a:r>
          </a:p>
          <a:p>
            <a:pPr algn="ctr"/>
            <a:r>
              <a:rPr lang="en-US" sz="2800" b="1" dirty="0"/>
              <a:t>© 2018</a:t>
            </a:r>
          </a:p>
        </p:txBody>
      </p:sp>
      <p:pic>
        <p:nvPicPr>
          <p:cNvPr id="8" name="Picture 7">
            <a:extLst>
              <a:ext uri="{FF2B5EF4-FFF2-40B4-BE49-F238E27FC236}">
                <a16:creationId xmlns:a16="http://schemas.microsoft.com/office/drawing/2014/main" id="{439E5F3A-8711-4724-A6F1-7E1F237246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38166" y="1880828"/>
            <a:ext cx="4798868" cy="3065005"/>
          </a:xfrm>
          <a:prstGeom prst="rect">
            <a:avLst/>
          </a:prstGeom>
        </p:spPr>
      </p:pic>
    </p:spTree>
    <p:extLst>
      <p:ext uri="{BB962C8B-B14F-4D97-AF65-F5344CB8AC3E}">
        <p14:creationId xmlns:p14="http://schemas.microsoft.com/office/powerpoint/2010/main" val="106957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640"/>
            <a:ext cx="8229600" cy="694896"/>
          </a:xfrm>
        </p:spPr>
        <p:txBody>
          <a:bodyPr>
            <a:normAutofit/>
          </a:bodyPr>
          <a:lstStyle/>
          <a:p>
            <a:r>
              <a:rPr lang="en-US" sz="3200" dirty="0">
                <a:solidFill>
                  <a:srgbClr val="FF0000"/>
                </a:solidFill>
              </a:rPr>
              <a:t>Swing Test</a:t>
            </a:r>
            <a:endParaRPr lang="en-US" sz="1600" dirty="0">
              <a:solidFill>
                <a:srgbClr val="FF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3533" y="1604064"/>
            <a:ext cx="5388807" cy="248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1865" y="4472195"/>
            <a:ext cx="5594811" cy="183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272338" y="1633859"/>
            <a:ext cx="3828217" cy="1631216"/>
          </a:xfrm>
          <a:prstGeom prst="rect">
            <a:avLst/>
          </a:prstGeom>
          <a:noFill/>
        </p:spPr>
        <p:txBody>
          <a:bodyPr wrap="square" rtlCol="0">
            <a:spAutoFit/>
          </a:bodyPr>
          <a:lstStyle/>
          <a:p>
            <a:r>
              <a:rPr lang="en-US" sz="2000" dirty="0"/>
              <a:t>A swing test can be used for small to moderate sized rockets.  This test has limitations – as rockets grow, inertial forces begin to affect the results…</a:t>
            </a:r>
          </a:p>
        </p:txBody>
      </p:sp>
      <p:sp>
        <p:nvSpPr>
          <p:cNvPr id="5" name="Slide Number Placeholder 4"/>
          <p:cNvSpPr>
            <a:spLocks noGrp="1"/>
          </p:cNvSpPr>
          <p:nvPr>
            <p:ph type="sldNum" sz="quarter" idx="12"/>
          </p:nvPr>
        </p:nvSpPr>
        <p:spPr/>
        <p:txBody>
          <a:bodyPr/>
          <a:lstStyle/>
          <a:p>
            <a:fld id="{AACA61AA-CFBF-4517-85C6-8C6E98F4C8C7}" type="slidenum">
              <a:rPr lang="en-US" smtClean="0"/>
              <a:t>10</a:t>
            </a:fld>
            <a:endParaRPr lang="en-US"/>
          </a:p>
        </p:txBody>
      </p:sp>
      <p:sp>
        <p:nvSpPr>
          <p:cNvPr id="6" name="TextBox 5"/>
          <p:cNvSpPr txBox="1"/>
          <p:nvPr/>
        </p:nvSpPr>
        <p:spPr>
          <a:xfrm>
            <a:off x="1199456" y="4329100"/>
            <a:ext cx="3924436" cy="1754326"/>
          </a:xfrm>
          <a:prstGeom prst="rect">
            <a:avLst/>
          </a:prstGeom>
          <a:noFill/>
        </p:spPr>
        <p:txBody>
          <a:bodyPr wrap="square" rtlCol="0">
            <a:spAutoFit/>
          </a:bodyPr>
          <a:lstStyle/>
          <a:p>
            <a:r>
              <a:rPr lang="en-US" dirty="0"/>
              <a:t>Build up the rocket as if you were going to launch it.  It must have the rocket motor, recovery system, and payload installed so the CG is in the flight configuration.  Hang the rocket from the CG…</a:t>
            </a:r>
          </a:p>
        </p:txBody>
      </p:sp>
      <p:sp>
        <p:nvSpPr>
          <p:cNvPr id="7" name="TextBox 6"/>
          <p:cNvSpPr txBox="1"/>
          <p:nvPr/>
        </p:nvSpPr>
        <p:spPr>
          <a:xfrm>
            <a:off x="2387588" y="883536"/>
            <a:ext cx="7560840" cy="369332"/>
          </a:xfrm>
          <a:prstGeom prst="rect">
            <a:avLst/>
          </a:prstGeom>
          <a:noFill/>
        </p:spPr>
        <p:txBody>
          <a:bodyPr wrap="square" rtlCol="0">
            <a:spAutoFit/>
          </a:bodyPr>
          <a:lstStyle/>
          <a:p>
            <a:pPr algn="ctr"/>
            <a:r>
              <a:rPr lang="en-US" dirty="0"/>
              <a:t>The “poor man’s” wind tunnel</a:t>
            </a:r>
          </a:p>
        </p:txBody>
      </p:sp>
    </p:spTree>
    <p:extLst>
      <p:ext uri="{BB962C8B-B14F-4D97-AF65-F5344CB8AC3E}">
        <p14:creationId xmlns:p14="http://schemas.microsoft.com/office/powerpoint/2010/main" val="392535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9300" y="76201"/>
            <a:ext cx="8229600" cy="820737"/>
          </a:xfrm>
        </p:spPr>
        <p:txBody>
          <a:bodyPr>
            <a:normAutofit/>
          </a:bodyPr>
          <a:lstStyle/>
          <a:p>
            <a:r>
              <a:rPr lang="en-US" sz="3200" dirty="0">
                <a:solidFill>
                  <a:srgbClr val="FF0000"/>
                </a:solidFill>
              </a:rPr>
              <a:t>Buy or Build a Wind Tunnel</a:t>
            </a:r>
          </a:p>
        </p:txBody>
      </p:sp>
      <p:sp>
        <p:nvSpPr>
          <p:cNvPr id="8" name="Slide Number Placeholder 7"/>
          <p:cNvSpPr>
            <a:spLocks noGrp="1"/>
          </p:cNvSpPr>
          <p:nvPr>
            <p:ph type="sldNum" sz="quarter" idx="12"/>
          </p:nvPr>
        </p:nvSpPr>
        <p:spPr/>
        <p:txBody>
          <a:bodyPr/>
          <a:lstStyle/>
          <a:p>
            <a:fld id="{AACA61AA-CFBF-4517-85C6-8C6E98F4C8C7}" type="slidenum">
              <a:rPr lang="en-US" smtClean="0"/>
              <a:t>11</a:t>
            </a:fld>
            <a:endParaRPr lang="en-US"/>
          </a:p>
        </p:txBody>
      </p:sp>
      <p:sp>
        <p:nvSpPr>
          <p:cNvPr id="9" name="TextBox 8"/>
          <p:cNvSpPr txBox="1"/>
          <p:nvPr/>
        </p:nvSpPr>
        <p:spPr>
          <a:xfrm>
            <a:off x="1811524" y="1128221"/>
            <a:ext cx="8856984" cy="5109091"/>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400" b="1" dirty="0"/>
              <a:t>Commercial Option</a:t>
            </a:r>
          </a:p>
          <a:p>
            <a:pPr marL="742950" lvl="1" indent="-285750">
              <a:spcBef>
                <a:spcPts val="1200"/>
              </a:spcBef>
              <a:buFont typeface="Calibri" panose="020F0502020204030204" pitchFamily="34" charset="0"/>
              <a:buChar char="‒"/>
            </a:pPr>
            <a:r>
              <a:rPr lang="en-US" sz="2000" dirty="0"/>
              <a:t>Commercial educational wind tunnels can be expensive ($6,000 +)</a:t>
            </a:r>
          </a:p>
          <a:p>
            <a:pPr marL="742950" lvl="1" indent="-285750">
              <a:spcBef>
                <a:spcPts val="1200"/>
              </a:spcBef>
              <a:buFont typeface="Calibri" panose="020F0502020204030204" pitchFamily="34" charset="0"/>
              <a:buChar char="‒"/>
            </a:pPr>
            <a:r>
              <a:rPr lang="en-US" sz="2000" dirty="0"/>
              <a:t>Commercial educational wind tunnels tend to have good load measurement systems, but the size of the test articles can be limited</a:t>
            </a:r>
          </a:p>
          <a:p>
            <a:pPr marL="285750" indent="-285750">
              <a:spcBef>
                <a:spcPts val="1200"/>
              </a:spcBef>
              <a:buFont typeface="Arial" panose="020B0604020202020204" pitchFamily="34" charset="0"/>
              <a:buChar char="•"/>
            </a:pPr>
            <a:r>
              <a:rPr lang="en-US" sz="2400" b="1" dirty="0"/>
              <a:t>Home Built Option</a:t>
            </a:r>
          </a:p>
          <a:p>
            <a:pPr marL="742950" lvl="1" indent="-285750">
              <a:spcBef>
                <a:spcPts val="1200"/>
              </a:spcBef>
              <a:buFont typeface="Calibri" panose="020F0502020204030204" pitchFamily="34" charset="0"/>
              <a:buChar char="‒"/>
            </a:pPr>
            <a:r>
              <a:rPr lang="en-US" sz="2000" dirty="0"/>
              <a:t>Can be built for a fraction of the cost of a “fancy” commercial version.  Commercial versions need to “look good”, thus cost more…</a:t>
            </a:r>
          </a:p>
          <a:p>
            <a:pPr marL="742950" lvl="1" indent="-285750">
              <a:spcBef>
                <a:spcPts val="1200"/>
              </a:spcBef>
              <a:buFont typeface="Calibri" panose="020F0502020204030204" pitchFamily="34" charset="0"/>
              <a:buChar char="‒"/>
            </a:pPr>
            <a:r>
              <a:rPr lang="en-US" sz="2000" dirty="0"/>
              <a:t>A design could be based on 1 – 4 commercial ventilator fans</a:t>
            </a:r>
          </a:p>
          <a:p>
            <a:pPr marL="742950" lvl="1" indent="-285750">
              <a:spcBef>
                <a:spcPts val="1200"/>
              </a:spcBef>
              <a:buFont typeface="Calibri" panose="020F0502020204030204" pitchFamily="34" charset="0"/>
              <a:buChar char="‒"/>
            </a:pPr>
            <a:r>
              <a:rPr lang="en-US" sz="2000" dirty="0"/>
              <a:t>Plywood construction with 2x2 framing and 2x4 legs</a:t>
            </a:r>
          </a:p>
          <a:p>
            <a:pPr marL="742950" lvl="1" indent="-285750">
              <a:spcBef>
                <a:spcPts val="1200"/>
              </a:spcBef>
              <a:buFont typeface="Calibri" panose="020F0502020204030204" pitchFamily="34" charset="0"/>
              <a:buChar char="‒"/>
            </a:pPr>
            <a:r>
              <a:rPr lang="en-US" sz="2000" dirty="0"/>
              <a:t>Simple mechanical load measuring devices can be built</a:t>
            </a:r>
          </a:p>
          <a:p>
            <a:pPr marL="742950" lvl="1" indent="-285750">
              <a:spcBef>
                <a:spcPts val="1200"/>
              </a:spcBef>
              <a:buFont typeface="Calibri" panose="020F0502020204030204" pitchFamily="34" charset="0"/>
              <a:buChar char="‒"/>
            </a:pPr>
            <a:r>
              <a:rPr lang="en-US" sz="2000" dirty="0"/>
              <a:t>Get your shop classes to build it as a project…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0797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9300" y="76201"/>
            <a:ext cx="8229600" cy="820737"/>
          </a:xfrm>
        </p:spPr>
        <p:txBody>
          <a:bodyPr>
            <a:normAutofit/>
          </a:bodyPr>
          <a:lstStyle/>
          <a:p>
            <a:r>
              <a:rPr lang="en-US" sz="3200" dirty="0">
                <a:solidFill>
                  <a:srgbClr val="FF0000"/>
                </a:solidFill>
              </a:rPr>
              <a:t>Key Wind Tunnel Design Points</a:t>
            </a:r>
          </a:p>
        </p:txBody>
      </p:sp>
      <p:sp>
        <p:nvSpPr>
          <p:cNvPr id="8" name="Slide Number Placeholder 7"/>
          <p:cNvSpPr>
            <a:spLocks noGrp="1"/>
          </p:cNvSpPr>
          <p:nvPr>
            <p:ph type="sldNum" sz="quarter" idx="12"/>
          </p:nvPr>
        </p:nvSpPr>
        <p:spPr/>
        <p:txBody>
          <a:bodyPr/>
          <a:lstStyle/>
          <a:p>
            <a:fld id="{AACA61AA-CFBF-4517-85C6-8C6E98F4C8C7}" type="slidenum">
              <a:rPr lang="en-US" smtClean="0"/>
              <a:t>12</a:t>
            </a:fld>
            <a:endParaRPr lang="en-US"/>
          </a:p>
        </p:txBody>
      </p:sp>
      <p:sp>
        <p:nvSpPr>
          <p:cNvPr id="2" name="TextBox 1"/>
          <p:cNvSpPr txBox="1"/>
          <p:nvPr/>
        </p:nvSpPr>
        <p:spPr>
          <a:xfrm>
            <a:off x="911424" y="1164432"/>
            <a:ext cx="10369152" cy="529375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t>Use rat wire screen to keep people from sticking body parts in the fan blades – safety is critical</a:t>
            </a:r>
          </a:p>
          <a:p>
            <a:pPr marL="285750" indent="-285750">
              <a:spcAft>
                <a:spcPts val="1200"/>
              </a:spcAft>
              <a:buFont typeface="Arial" panose="020B0604020202020204" pitchFamily="34" charset="0"/>
              <a:buChar char="•"/>
            </a:pPr>
            <a:r>
              <a:rPr lang="en-US" sz="2000" dirty="0"/>
              <a:t>Industrial ventilator fans can be loud so it may not be practical to have a home built wind tunnel in the classroom</a:t>
            </a:r>
          </a:p>
          <a:p>
            <a:pPr marL="742950" lvl="1" indent="-285750">
              <a:spcAft>
                <a:spcPts val="1200"/>
              </a:spcAft>
              <a:buFont typeface="Calibri" panose="020F0502020204030204" pitchFamily="34" charset="0"/>
              <a:buChar char="‒"/>
            </a:pPr>
            <a:r>
              <a:rPr lang="en-US" sz="2000" dirty="0"/>
              <a:t>Set up in the automotive shop?  Set up outside – cover with a tarp when not used?   Put it on wheels and roll it outside for use?</a:t>
            </a:r>
          </a:p>
          <a:p>
            <a:pPr marL="285750" indent="-285750">
              <a:spcAft>
                <a:spcPts val="1200"/>
              </a:spcAft>
              <a:buFont typeface="Arial" panose="020B0604020202020204" pitchFamily="34" charset="0"/>
              <a:buChar char="•"/>
            </a:pPr>
            <a:r>
              <a:rPr lang="en-US" sz="2000" dirty="0"/>
              <a:t>Flow velocity can be increased by having a large area for the fans then reducing the cross-sectional area of the test section</a:t>
            </a:r>
          </a:p>
          <a:p>
            <a:pPr marL="285750" indent="-285750">
              <a:spcAft>
                <a:spcPts val="1200"/>
              </a:spcAft>
              <a:buFont typeface="Arial" panose="020B0604020202020204" pitchFamily="34" charset="0"/>
              <a:buChar char="•"/>
            </a:pPr>
            <a:r>
              <a:rPr lang="en-US" sz="2000" dirty="0"/>
              <a:t>The trick is to get a nice linear airflow</a:t>
            </a:r>
          </a:p>
          <a:p>
            <a:pPr marL="742950" lvl="1" indent="-285750">
              <a:spcAft>
                <a:spcPts val="1200"/>
              </a:spcAft>
              <a:buFont typeface="Calibri" panose="020F0502020204030204" pitchFamily="34" charset="0"/>
              <a:buChar char="‒"/>
            </a:pPr>
            <a:r>
              <a:rPr lang="en-US" sz="2000" dirty="0"/>
              <a:t>Suck the air through the tunnel to reduce flow circulation – rather than blow through…</a:t>
            </a:r>
          </a:p>
          <a:p>
            <a:pPr marL="742950" lvl="1" indent="-285750">
              <a:spcAft>
                <a:spcPts val="1200"/>
              </a:spcAft>
              <a:buFont typeface="Calibri" panose="020F0502020204030204" pitchFamily="34" charset="0"/>
              <a:buChar char="‒"/>
            </a:pPr>
            <a:r>
              <a:rPr lang="en-US" sz="2000" dirty="0"/>
              <a:t>Use flow tubes between the test section and fans to reduce flow circulation.  Christmas wrapping paper core tubes make excellent thin walled flow straighteners </a:t>
            </a:r>
          </a:p>
          <a:p>
            <a:pPr marL="742950" lvl="1" indent="-285750">
              <a:spcAft>
                <a:spcPts val="1200"/>
              </a:spcAft>
              <a:buFont typeface="Calibri" panose="020F0502020204030204" pitchFamily="34" charset="0"/>
              <a:buChar char="‒"/>
            </a:pPr>
            <a:r>
              <a:rPr lang="en-US" sz="2000" dirty="0"/>
              <a:t>A stick with a long, narrow streamer can be used to assess the flow quality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8400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13</a:t>
            </a:fld>
            <a:endParaRPr lang="en-US"/>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35560" y="1044604"/>
            <a:ext cx="7875318" cy="5040559"/>
          </a:xfrm>
          <a:prstGeom prst="rect">
            <a:avLst/>
          </a:prstGeom>
        </p:spPr>
      </p:pic>
      <p:sp>
        <p:nvSpPr>
          <p:cNvPr id="5" name="TextBox 4"/>
          <p:cNvSpPr txBox="1"/>
          <p:nvPr/>
        </p:nvSpPr>
        <p:spPr>
          <a:xfrm>
            <a:off x="2819636" y="188641"/>
            <a:ext cx="6840760" cy="584775"/>
          </a:xfrm>
          <a:prstGeom prst="rect">
            <a:avLst/>
          </a:prstGeom>
          <a:noFill/>
        </p:spPr>
        <p:txBody>
          <a:bodyPr wrap="square" rtlCol="0">
            <a:spAutoFit/>
          </a:bodyPr>
          <a:lstStyle/>
          <a:p>
            <a:pPr algn="ctr"/>
            <a:r>
              <a:rPr lang="en-US" sz="3200" dirty="0"/>
              <a:t>Commercial Educational Wind Tunnel</a:t>
            </a:r>
          </a:p>
        </p:txBody>
      </p:sp>
      <p:cxnSp>
        <p:nvCxnSpPr>
          <p:cNvPr id="7" name="Straight Arrow Connector 6"/>
          <p:cNvCxnSpPr/>
          <p:nvPr/>
        </p:nvCxnSpPr>
        <p:spPr>
          <a:xfrm flipH="1" flipV="1">
            <a:off x="6816080" y="3429000"/>
            <a:ext cx="1836204" cy="324036"/>
          </a:xfrm>
          <a:prstGeom prst="straightConnector1">
            <a:avLst/>
          </a:prstGeom>
          <a:ln w="5715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92144" y="3140968"/>
            <a:ext cx="1332148" cy="369332"/>
          </a:xfrm>
          <a:prstGeom prst="rect">
            <a:avLst/>
          </a:prstGeom>
          <a:noFill/>
        </p:spPr>
        <p:txBody>
          <a:bodyPr wrap="square" rtlCol="0">
            <a:spAutoFit/>
          </a:bodyPr>
          <a:lstStyle/>
          <a:p>
            <a:r>
              <a:rPr lang="en-US" b="1" dirty="0">
                <a:solidFill>
                  <a:srgbClr val="FFFF00"/>
                </a:solidFill>
              </a:rPr>
              <a:t>Air flow</a:t>
            </a:r>
          </a:p>
        </p:txBody>
      </p:sp>
    </p:spTree>
    <p:extLst>
      <p:ext uri="{BB962C8B-B14F-4D97-AF65-F5344CB8AC3E}">
        <p14:creationId xmlns:p14="http://schemas.microsoft.com/office/powerpoint/2010/main" val="32851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CA61AA-CFBF-4517-85C6-8C6E98F4C8C7}" type="slidenum">
              <a:rPr lang="en-US" smtClean="0"/>
              <a:t>14</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5681" y="1196752"/>
            <a:ext cx="6492213" cy="4869160"/>
          </a:xfrm>
          <a:prstGeom prst="rect">
            <a:avLst/>
          </a:prstGeom>
        </p:spPr>
      </p:pic>
      <p:sp>
        <p:nvSpPr>
          <p:cNvPr id="4" name="TextBox 3"/>
          <p:cNvSpPr txBox="1"/>
          <p:nvPr/>
        </p:nvSpPr>
        <p:spPr>
          <a:xfrm>
            <a:off x="2725353" y="143926"/>
            <a:ext cx="6840760" cy="584775"/>
          </a:xfrm>
          <a:prstGeom prst="rect">
            <a:avLst/>
          </a:prstGeom>
          <a:noFill/>
        </p:spPr>
        <p:txBody>
          <a:bodyPr wrap="square" rtlCol="0">
            <a:spAutoFit/>
          </a:bodyPr>
          <a:lstStyle/>
          <a:p>
            <a:pPr algn="ctr"/>
            <a:r>
              <a:rPr lang="en-US" sz="3200" dirty="0"/>
              <a:t>Home-Built Educational Wind Tunnel</a:t>
            </a:r>
          </a:p>
        </p:txBody>
      </p:sp>
      <p:cxnSp>
        <p:nvCxnSpPr>
          <p:cNvPr id="5" name="Straight Arrow Connector 4"/>
          <p:cNvCxnSpPr/>
          <p:nvPr/>
        </p:nvCxnSpPr>
        <p:spPr>
          <a:xfrm flipH="1" flipV="1">
            <a:off x="6960096" y="3392996"/>
            <a:ext cx="1836204" cy="252028"/>
          </a:xfrm>
          <a:prstGeom prst="straightConnector1">
            <a:avLst/>
          </a:prstGeom>
          <a:ln w="5715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36160" y="3104964"/>
            <a:ext cx="1332148" cy="369332"/>
          </a:xfrm>
          <a:prstGeom prst="rect">
            <a:avLst/>
          </a:prstGeom>
          <a:noFill/>
        </p:spPr>
        <p:txBody>
          <a:bodyPr wrap="square" rtlCol="0">
            <a:spAutoFit/>
          </a:bodyPr>
          <a:lstStyle/>
          <a:p>
            <a:r>
              <a:rPr lang="en-US" b="1" dirty="0">
                <a:solidFill>
                  <a:srgbClr val="FFFF00"/>
                </a:solidFill>
              </a:rPr>
              <a:t>Air flow</a:t>
            </a:r>
          </a:p>
        </p:txBody>
      </p:sp>
    </p:spTree>
    <p:extLst>
      <p:ext uri="{BB962C8B-B14F-4D97-AF65-F5344CB8AC3E}">
        <p14:creationId xmlns:p14="http://schemas.microsoft.com/office/powerpoint/2010/main" val="420467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CA61AA-CFBF-4517-85C6-8C6E98F4C8C7}" type="slidenum">
              <a:rPr lang="en-US" smtClean="0"/>
              <a:t>15</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50099" y="926180"/>
            <a:ext cx="2979772" cy="2234829"/>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5353" y="894324"/>
            <a:ext cx="2956578" cy="221743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5354" y="3815949"/>
            <a:ext cx="2956579" cy="2217435"/>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50099" y="3813160"/>
            <a:ext cx="2979772" cy="2234829"/>
          </a:xfrm>
          <a:prstGeom prst="rect">
            <a:avLst/>
          </a:prstGeom>
        </p:spPr>
      </p:pic>
      <p:sp>
        <p:nvSpPr>
          <p:cNvPr id="7" name="TextBox 6"/>
          <p:cNvSpPr txBox="1"/>
          <p:nvPr/>
        </p:nvSpPr>
        <p:spPr>
          <a:xfrm>
            <a:off x="2725353" y="143926"/>
            <a:ext cx="6840760" cy="584775"/>
          </a:xfrm>
          <a:prstGeom prst="rect">
            <a:avLst/>
          </a:prstGeom>
          <a:noFill/>
        </p:spPr>
        <p:txBody>
          <a:bodyPr wrap="square" rtlCol="0">
            <a:spAutoFit/>
          </a:bodyPr>
          <a:lstStyle/>
          <a:p>
            <a:pPr algn="ctr"/>
            <a:r>
              <a:rPr lang="en-US" sz="3200" dirty="0"/>
              <a:t>Home-Built Educational Wind Tunnel</a:t>
            </a:r>
          </a:p>
        </p:txBody>
      </p:sp>
      <p:sp>
        <p:nvSpPr>
          <p:cNvPr id="8" name="TextBox 7"/>
          <p:cNvSpPr txBox="1"/>
          <p:nvPr/>
        </p:nvSpPr>
        <p:spPr>
          <a:xfrm>
            <a:off x="2423591" y="3144699"/>
            <a:ext cx="3588202" cy="646331"/>
          </a:xfrm>
          <a:prstGeom prst="rect">
            <a:avLst/>
          </a:prstGeom>
          <a:noFill/>
        </p:spPr>
        <p:txBody>
          <a:bodyPr wrap="square" rtlCol="0">
            <a:spAutoFit/>
          </a:bodyPr>
          <a:lstStyle/>
          <a:p>
            <a:pPr algn="ctr"/>
            <a:r>
              <a:rPr lang="en-US" sz="1200" dirty="0"/>
              <a:t>Rat wire mesh protecting spinning propeller.  Electrical interlock cuts power to the propeller if door is opened.  Door has a lock.</a:t>
            </a:r>
          </a:p>
        </p:txBody>
      </p:sp>
      <p:sp>
        <p:nvSpPr>
          <p:cNvPr id="9" name="TextBox 8"/>
          <p:cNvSpPr txBox="1"/>
          <p:nvPr/>
        </p:nvSpPr>
        <p:spPr>
          <a:xfrm>
            <a:off x="6153280" y="3227799"/>
            <a:ext cx="3588202" cy="276999"/>
          </a:xfrm>
          <a:prstGeom prst="rect">
            <a:avLst/>
          </a:prstGeom>
          <a:noFill/>
        </p:spPr>
        <p:txBody>
          <a:bodyPr wrap="square" rtlCol="0">
            <a:spAutoFit/>
          </a:bodyPr>
          <a:lstStyle/>
          <a:p>
            <a:pPr algn="ctr"/>
            <a:r>
              <a:rPr lang="en-US" sz="1200" dirty="0"/>
              <a:t>Mechanical lift measuring mechanism</a:t>
            </a:r>
          </a:p>
        </p:txBody>
      </p:sp>
      <p:sp>
        <p:nvSpPr>
          <p:cNvPr id="11" name="TextBox 10"/>
          <p:cNvSpPr txBox="1"/>
          <p:nvPr/>
        </p:nvSpPr>
        <p:spPr>
          <a:xfrm>
            <a:off x="2409541" y="6058633"/>
            <a:ext cx="3588202" cy="276999"/>
          </a:xfrm>
          <a:prstGeom prst="rect">
            <a:avLst/>
          </a:prstGeom>
          <a:noFill/>
        </p:spPr>
        <p:txBody>
          <a:bodyPr wrap="square" rtlCol="0">
            <a:spAutoFit/>
          </a:bodyPr>
          <a:lstStyle/>
          <a:p>
            <a:pPr algn="ctr"/>
            <a:r>
              <a:rPr lang="en-US" sz="1200" dirty="0"/>
              <a:t>Internal view of flow straightener tubes (inlet end)</a:t>
            </a:r>
          </a:p>
        </p:txBody>
      </p:sp>
      <p:sp>
        <p:nvSpPr>
          <p:cNvPr id="12" name="TextBox 11"/>
          <p:cNvSpPr txBox="1"/>
          <p:nvPr/>
        </p:nvSpPr>
        <p:spPr>
          <a:xfrm>
            <a:off x="6145733" y="6058632"/>
            <a:ext cx="3588202" cy="276999"/>
          </a:xfrm>
          <a:prstGeom prst="rect">
            <a:avLst/>
          </a:prstGeom>
          <a:noFill/>
        </p:spPr>
        <p:txBody>
          <a:bodyPr wrap="square" rtlCol="0">
            <a:spAutoFit/>
          </a:bodyPr>
          <a:lstStyle/>
          <a:p>
            <a:pPr algn="ctr"/>
            <a:r>
              <a:rPr lang="en-US" sz="1200" dirty="0"/>
              <a:t>External view of flow straightener tubes (inlet end)</a:t>
            </a:r>
          </a:p>
        </p:txBody>
      </p:sp>
    </p:spTree>
    <p:extLst>
      <p:ext uri="{BB962C8B-B14F-4D97-AF65-F5344CB8AC3E}">
        <p14:creationId xmlns:p14="http://schemas.microsoft.com/office/powerpoint/2010/main" val="173228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577989B-ABFB-4800-BE90-247105E5AD90}" type="slidenum">
              <a:rPr lang="en-US" smtClean="0"/>
              <a:t>16</a:t>
            </a:fld>
            <a:endParaRPr lang="en-US"/>
          </a:p>
        </p:txBody>
      </p:sp>
      <p:graphicFrame>
        <p:nvGraphicFramePr>
          <p:cNvPr id="3" name="Object 2"/>
          <p:cNvGraphicFramePr>
            <a:graphicFrameLocks noChangeAspect="1"/>
          </p:cNvGraphicFramePr>
          <p:nvPr>
            <p:extLst/>
          </p:nvPr>
        </p:nvGraphicFramePr>
        <p:xfrm>
          <a:off x="2087564" y="590550"/>
          <a:ext cx="8016875" cy="5676900"/>
        </p:xfrm>
        <a:graphic>
          <a:graphicData uri="http://schemas.openxmlformats.org/presentationml/2006/ole">
            <mc:AlternateContent xmlns:mc="http://schemas.openxmlformats.org/markup-compatibility/2006">
              <mc:Choice xmlns:v="urn:schemas-microsoft-com:vml" Requires="v">
                <p:oleObj spid="_x0000_s1039" name="Worksheet" r:id="rId3" imgW="8016219" imgH="5676818" progId="Excel.Sheet.12">
                  <p:embed/>
                </p:oleObj>
              </mc:Choice>
              <mc:Fallback>
                <p:oleObj name="Worksheet" r:id="rId3" imgW="8016219" imgH="5676818" progId="Excel.Sheet.12">
                  <p:embed/>
                  <p:pic>
                    <p:nvPicPr>
                      <p:cNvPr id="0" name=""/>
                      <p:cNvPicPr/>
                      <p:nvPr/>
                    </p:nvPicPr>
                    <p:blipFill>
                      <a:blip r:embed="rId4"/>
                      <a:stretch>
                        <a:fillRect/>
                      </a:stretch>
                    </p:blipFill>
                    <p:spPr>
                      <a:xfrm>
                        <a:off x="2087564" y="590550"/>
                        <a:ext cx="8016875" cy="5676900"/>
                      </a:xfrm>
                      <a:prstGeom prst="rect">
                        <a:avLst/>
                      </a:prstGeom>
                    </p:spPr>
                  </p:pic>
                </p:oleObj>
              </mc:Fallback>
            </mc:AlternateContent>
          </a:graphicData>
        </a:graphic>
      </p:graphicFrame>
      <p:pic>
        <p:nvPicPr>
          <p:cNvPr id="4" name="Picture 3"/>
          <p:cNvPicPr>
            <a:picLocks noChangeAspect="1"/>
          </p:cNvPicPr>
          <p:nvPr/>
        </p:nvPicPr>
        <p:blipFill>
          <a:blip r:embed="rId5"/>
          <a:stretch>
            <a:fillRect/>
          </a:stretch>
        </p:blipFill>
        <p:spPr>
          <a:xfrm>
            <a:off x="5627949" y="188641"/>
            <a:ext cx="4090771" cy="2645893"/>
          </a:xfrm>
          <a:prstGeom prst="rect">
            <a:avLst/>
          </a:prstGeom>
        </p:spPr>
      </p:pic>
    </p:spTree>
    <p:extLst>
      <p:ext uri="{BB962C8B-B14F-4D97-AF65-F5344CB8AC3E}">
        <p14:creationId xmlns:p14="http://schemas.microsoft.com/office/powerpoint/2010/main" val="116837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17</a:t>
            </a:fld>
            <a:endParaRPr lang="en-US"/>
          </a:p>
        </p:txBody>
      </p:sp>
      <p:sp>
        <p:nvSpPr>
          <p:cNvPr id="4" name="TextBox 3"/>
          <p:cNvSpPr txBox="1"/>
          <p:nvPr/>
        </p:nvSpPr>
        <p:spPr>
          <a:xfrm>
            <a:off x="3107668" y="2420889"/>
            <a:ext cx="6192688" cy="769441"/>
          </a:xfrm>
          <a:prstGeom prst="rect">
            <a:avLst/>
          </a:prstGeom>
          <a:noFill/>
        </p:spPr>
        <p:txBody>
          <a:bodyPr wrap="square" rtlCol="0">
            <a:spAutoFit/>
          </a:bodyPr>
          <a:lstStyle/>
          <a:p>
            <a:pPr algn="ctr"/>
            <a:r>
              <a:rPr lang="en-US" sz="4400" dirty="0">
                <a:solidFill>
                  <a:srgbClr val="FF0000"/>
                </a:solidFill>
              </a:rPr>
              <a:t>Structural Testing </a:t>
            </a:r>
          </a:p>
        </p:txBody>
      </p:sp>
    </p:spTree>
    <p:extLst>
      <p:ext uri="{BB962C8B-B14F-4D97-AF65-F5344CB8AC3E}">
        <p14:creationId xmlns:p14="http://schemas.microsoft.com/office/powerpoint/2010/main" val="74700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99556" y="224644"/>
            <a:ext cx="8229600" cy="688504"/>
          </a:xfrm>
        </p:spPr>
        <p:txBody>
          <a:bodyPr>
            <a:normAutofit/>
          </a:bodyPr>
          <a:lstStyle/>
          <a:p>
            <a:r>
              <a:rPr lang="en-US" sz="3200" dirty="0">
                <a:solidFill>
                  <a:srgbClr val="FF0000"/>
                </a:solidFill>
              </a:rPr>
              <a:t>Motor Mount Testing</a:t>
            </a:r>
          </a:p>
        </p:txBody>
      </p:sp>
      <p:sp>
        <p:nvSpPr>
          <p:cNvPr id="6" name="TextBox 5"/>
          <p:cNvSpPr txBox="1"/>
          <p:nvPr/>
        </p:nvSpPr>
        <p:spPr>
          <a:xfrm>
            <a:off x="1181454" y="1628800"/>
            <a:ext cx="9829092" cy="2985433"/>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2400" dirty="0"/>
              <a:t>The motor mount transfers the thrusting force to the rocket skin/structure</a:t>
            </a:r>
          </a:p>
          <a:p>
            <a:pPr marL="285750" indent="-285750">
              <a:spcAft>
                <a:spcPts val="2400"/>
              </a:spcAft>
              <a:buFont typeface="Arial" panose="020B0604020202020204" pitchFamily="34" charset="0"/>
              <a:buChar char="•"/>
            </a:pPr>
            <a:r>
              <a:rPr lang="en-US" sz="2400" dirty="0"/>
              <a:t>Inadequate gluing of the motor mount can lead to a rocket failure – especially when flying rockets with heavy electronic payloads</a:t>
            </a:r>
          </a:p>
          <a:p>
            <a:pPr marL="285750" indent="-285750">
              <a:spcAft>
                <a:spcPts val="2400"/>
              </a:spcAft>
              <a:buFont typeface="Arial" panose="020B0604020202020204" pitchFamily="34" charset="0"/>
              <a:buChar char="•"/>
            </a:pPr>
            <a:r>
              <a:rPr lang="en-US" sz="2400" dirty="0"/>
              <a:t>A reasonable load test value:  2  x  Maximum Thrust (</a:t>
            </a:r>
            <a:r>
              <a:rPr lang="en-US" dirty="0"/>
              <a:t>for the biggest motor that can be used in the rocket)</a:t>
            </a:r>
          </a:p>
          <a:p>
            <a:pPr marL="285750" indent="-285750">
              <a:spcAft>
                <a:spcPts val="1200"/>
              </a:spcAft>
              <a:buFont typeface="Arial" panose="020B0604020202020204" pitchFamily="34" charset="0"/>
              <a:buChar char="•"/>
            </a:pPr>
            <a:endParaRPr lang="en-US" sz="1400" dirty="0"/>
          </a:p>
        </p:txBody>
      </p:sp>
      <p:sp>
        <p:nvSpPr>
          <p:cNvPr id="8" name="Slide Number Placeholder 7"/>
          <p:cNvSpPr>
            <a:spLocks noGrp="1"/>
          </p:cNvSpPr>
          <p:nvPr>
            <p:ph type="sldNum" sz="quarter" idx="12"/>
          </p:nvPr>
        </p:nvSpPr>
        <p:spPr/>
        <p:txBody>
          <a:bodyPr/>
          <a:lstStyle/>
          <a:p>
            <a:fld id="{AACA61AA-CFBF-4517-85C6-8C6E98F4C8C7}" type="slidenum">
              <a:rPr lang="en-US" smtClean="0"/>
              <a:t>18</a:t>
            </a:fld>
            <a:endParaRPr lang="en-US"/>
          </a:p>
        </p:txBody>
      </p:sp>
    </p:spTree>
    <p:extLst>
      <p:ext uri="{BB962C8B-B14F-4D97-AF65-F5344CB8AC3E}">
        <p14:creationId xmlns:p14="http://schemas.microsoft.com/office/powerpoint/2010/main" val="38599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9300" y="76201"/>
            <a:ext cx="8229600" cy="820737"/>
          </a:xfrm>
        </p:spPr>
        <p:txBody>
          <a:bodyPr>
            <a:normAutofit/>
          </a:bodyPr>
          <a:lstStyle/>
          <a:p>
            <a:r>
              <a:rPr lang="en-US" sz="3200" dirty="0">
                <a:solidFill>
                  <a:srgbClr val="FF0000"/>
                </a:solidFill>
              </a:rPr>
              <a:t>Motor Mount Load Test Rig</a:t>
            </a:r>
          </a:p>
        </p:txBody>
      </p:sp>
      <p:sp>
        <p:nvSpPr>
          <p:cNvPr id="8" name="Slide Number Placeholder 7"/>
          <p:cNvSpPr>
            <a:spLocks noGrp="1"/>
          </p:cNvSpPr>
          <p:nvPr>
            <p:ph type="sldNum" sz="quarter" idx="12"/>
          </p:nvPr>
        </p:nvSpPr>
        <p:spPr/>
        <p:txBody>
          <a:bodyPr/>
          <a:lstStyle/>
          <a:p>
            <a:fld id="{AACA61AA-CFBF-4517-85C6-8C6E98F4C8C7}" type="slidenum">
              <a:rPr lang="en-US" smtClean="0"/>
              <a:t>19</a:t>
            </a:fld>
            <a:endParaRPr lang="en-US"/>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816089" y="1840261"/>
            <a:ext cx="4860031" cy="3645023"/>
          </a:xfrm>
          <a:prstGeom prst="rect">
            <a:avLst/>
          </a:prstGeom>
        </p:spPr>
      </p:pic>
      <p:cxnSp>
        <p:nvCxnSpPr>
          <p:cNvPr id="7" name="Straight Arrow Connector 6"/>
          <p:cNvCxnSpPr/>
          <p:nvPr/>
        </p:nvCxnSpPr>
        <p:spPr>
          <a:xfrm flipH="1">
            <a:off x="4246104" y="5049180"/>
            <a:ext cx="2605980" cy="0"/>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475820" y="1988840"/>
            <a:ext cx="2376264" cy="0"/>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992652" y="1388676"/>
            <a:ext cx="3855875" cy="923330"/>
          </a:xfrm>
          <a:prstGeom prst="rect">
            <a:avLst/>
          </a:prstGeom>
          <a:noFill/>
        </p:spPr>
        <p:txBody>
          <a:bodyPr wrap="square" rtlCol="0">
            <a:spAutoFit/>
          </a:bodyPr>
          <a:lstStyle/>
          <a:p>
            <a:r>
              <a:rPr lang="en-US" dirty="0"/>
              <a:t>Parallelogram load applicator.  Mechanism is height adjustable and held in place using a C-clamp.</a:t>
            </a:r>
          </a:p>
        </p:txBody>
      </p:sp>
      <p:sp>
        <p:nvSpPr>
          <p:cNvPr id="13" name="TextBox 12"/>
          <p:cNvSpPr txBox="1"/>
          <p:nvPr/>
        </p:nvSpPr>
        <p:spPr>
          <a:xfrm>
            <a:off x="6996100" y="4864515"/>
            <a:ext cx="3645022" cy="646331"/>
          </a:xfrm>
          <a:prstGeom prst="rect">
            <a:avLst/>
          </a:prstGeom>
          <a:noFill/>
        </p:spPr>
        <p:txBody>
          <a:bodyPr wrap="square" rtlCol="0">
            <a:spAutoFit/>
          </a:bodyPr>
          <a:lstStyle/>
          <a:p>
            <a:r>
              <a:rPr lang="en-US" dirty="0"/>
              <a:t>Scale – in this case, a 5 lb capacity kitchen scale</a:t>
            </a:r>
          </a:p>
        </p:txBody>
      </p:sp>
    </p:spTree>
    <p:extLst>
      <p:ext uri="{BB962C8B-B14F-4D97-AF65-F5344CB8AC3E}">
        <p14:creationId xmlns:p14="http://schemas.microsoft.com/office/powerpoint/2010/main" val="82210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715962"/>
          </a:xfrm>
        </p:spPr>
        <p:txBody>
          <a:bodyPr>
            <a:normAutofit/>
          </a:bodyPr>
          <a:lstStyle/>
          <a:p>
            <a:r>
              <a:rPr lang="en-US" sz="3200" dirty="0">
                <a:solidFill>
                  <a:srgbClr val="FF0000"/>
                </a:solidFill>
              </a:rPr>
              <a:t>What will your School Board allow?</a:t>
            </a:r>
          </a:p>
        </p:txBody>
      </p:sp>
      <p:sp>
        <p:nvSpPr>
          <p:cNvPr id="3" name="Content Placeholder 2"/>
          <p:cNvSpPr>
            <a:spLocks noGrp="1"/>
          </p:cNvSpPr>
          <p:nvPr>
            <p:ph idx="1"/>
          </p:nvPr>
        </p:nvSpPr>
        <p:spPr>
          <a:xfrm>
            <a:off x="2135560" y="1359929"/>
            <a:ext cx="7776864" cy="4504854"/>
          </a:xfrm>
        </p:spPr>
        <p:txBody>
          <a:bodyPr>
            <a:normAutofit fontScale="77500" lnSpcReduction="20000"/>
          </a:bodyPr>
          <a:lstStyle/>
          <a:p>
            <a:pPr>
              <a:lnSpc>
                <a:spcPct val="120000"/>
              </a:lnSpc>
              <a:spcBef>
                <a:spcPts val="1200"/>
              </a:spcBef>
            </a:pPr>
            <a:r>
              <a:rPr lang="en-US" b="1" dirty="0"/>
              <a:t>Do you need to stick to commercial model rocket kits?</a:t>
            </a:r>
          </a:p>
          <a:p>
            <a:pPr lvl="1">
              <a:lnSpc>
                <a:spcPct val="120000"/>
              </a:lnSpc>
              <a:spcBef>
                <a:spcPts val="1200"/>
              </a:spcBef>
            </a:pPr>
            <a:r>
              <a:rPr lang="en-US" dirty="0"/>
              <a:t>You can still accomplish neat stuff</a:t>
            </a:r>
          </a:p>
          <a:p>
            <a:pPr>
              <a:lnSpc>
                <a:spcPct val="120000"/>
              </a:lnSpc>
              <a:spcBef>
                <a:spcPts val="1200"/>
              </a:spcBef>
            </a:pPr>
            <a:r>
              <a:rPr lang="en-US" b="1" dirty="0"/>
              <a:t>Will you be allowed to design/build your own rockets?</a:t>
            </a:r>
          </a:p>
          <a:p>
            <a:pPr lvl="1">
              <a:lnSpc>
                <a:spcPct val="120000"/>
              </a:lnSpc>
              <a:spcBef>
                <a:spcPts val="1200"/>
              </a:spcBef>
            </a:pPr>
            <a:r>
              <a:rPr lang="en-US" dirty="0"/>
              <a:t>Do you understand the liability?</a:t>
            </a:r>
          </a:p>
          <a:p>
            <a:pPr lvl="1">
              <a:lnSpc>
                <a:spcPct val="120000"/>
              </a:lnSpc>
              <a:spcBef>
                <a:spcPts val="1200"/>
              </a:spcBef>
            </a:pPr>
            <a:r>
              <a:rPr lang="en-US" dirty="0"/>
              <a:t>Analysis and ground test will be essential for a safe program</a:t>
            </a:r>
          </a:p>
          <a:p>
            <a:pPr>
              <a:lnSpc>
                <a:spcPct val="120000"/>
              </a:lnSpc>
              <a:spcBef>
                <a:spcPts val="1200"/>
              </a:spcBef>
            </a:pPr>
            <a:r>
              <a:rPr lang="en-US" b="1" dirty="0"/>
              <a:t>Will you be restricted to D-Rocket Motors or less?</a:t>
            </a:r>
          </a:p>
          <a:p>
            <a:pPr lvl="1">
              <a:lnSpc>
                <a:spcPct val="120000"/>
              </a:lnSpc>
              <a:spcBef>
                <a:spcPts val="1200"/>
              </a:spcBef>
            </a:pPr>
            <a:r>
              <a:rPr lang="en-US" dirty="0"/>
              <a:t>You will need to get an NAR certification for anything over a G-motor</a:t>
            </a:r>
          </a:p>
        </p:txBody>
      </p:sp>
      <p:sp>
        <p:nvSpPr>
          <p:cNvPr id="4" name="Slide Number Placeholder 3"/>
          <p:cNvSpPr>
            <a:spLocks noGrp="1"/>
          </p:cNvSpPr>
          <p:nvPr>
            <p:ph type="sldNum" sz="quarter" idx="12"/>
          </p:nvPr>
        </p:nvSpPr>
        <p:spPr/>
        <p:txBody>
          <a:bodyPr/>
          <a:lstStyle/>
          <a:p>
            <a:fld id="{AACA61AA-CFBF-4517-85C6-8C6E98F4C8C7}" type="slidenum">
              <a:rPr lang="en-US" smtClean="0"/>
              <a:t>2</a:t>
            </a:fld>
            <a:endParaRPr lang="en-US"/>
          </a:p>
        </p:txBody>
      </p:sp>
    </p:spTree>
    <p:extLst>
      <p:ext uri="{BB962C8B-B14F-4D97-AF65-F5344CB8AC3E}">
        <p14:creationId xmlns:p14="http://schemas.microsoft.com/office/powerpoint/2010/main" val="172925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9300" y="76201"/>
            <a:ext cx="8229600" cy="609274"/>
          </a:xfrm>
        </p:spPr>
        <p:txBody>
          <a:bodyPr>
            <a:normAutofit/>
          </a:bodyPr>
          <a:lstStyle/>
          <a:p>
            <a:r>
              <a:rPr lang="en-US" sz="3200" dirty="0">
                <a:solidFill>
                  <a:srgbClr val="FF0000"/>
                </a:solidFill>
              </a:rPr>
              <a:t>Fin Loading</a:t>
            </a:r>
          </a:p>
        </p:txBody>
      </p:sp>
      <p:sp>
        <p:nvSpPr>
          <p:cNvPr id="8" name="Slide Number Placeholder 7"/>
          <p:cNvSpPr>
            <a:spLocks noGrp="1"/>
          </p:cNvSpPr>
          <p:nvPr>
            <p:ph type="sldNum" sz="quarter" idx="12"/>
          </p:nvPr>
        </p:nvSpPr>
        <p:spPr/>
        <p:txBody>
          <a:bodyPr/>
          <a:lstStyle/>
          <a:p>
            <a:fld id="{AACA61AA-CFBF-4517-85C6-8C6E98F4C8C7}" type="slidenum">
              <a:rPr lang="en-US" smtClean="0"/>
              <a:t>20</a:t>
            </a:fld>
            <a:endParaRPr lang="en-US"/>
          </a:p>
        </p:txBody>
      </p:sp>
      <p:sp>
        <p:nvSpPr>
          <p:cNvPr id="2" name="TextBox 1"/>
          <p:cNvSpPr txBox="1"/>
          <p:nvPr/>
        </p:nvSpPr>
        <p:spPr>
          <a:xfrm>
            <a:off x="947433" y="929414"/>
            <a:ext cx="10081109" cy="923330"/>
          </a:xfrm>
          <a:prstGeom prst="rect">
            <a:avLst/>
          </a:prstGeom>
          <a:noFill/>
        </p:spPr>
        <p:txBody>
          <a:bodyPr wrap="square" rtlCol="0">
            <a:spAutoFit/>
          </a:bodyPr>
          <a:lstStyle/>
          <a:p>
            <a:r>
              <a:rPr lang="en-US" dirty="0"/>
              <a:t>Fins generate lift and this lift puts a bending load on the fin mounting (where it is attached to the body tube).  If a poor gluing process is used or the fin material is too thin, the fins could break off, causing the rocket to go unstable.</a:t>
            </a:r>
          </a:p>
        </p:txBody>
      </p:sp>
      <p:grpSp>
        <p:nvGrpSpPr>
          <p:cNvPr id="26" name="Group 25"/>
          <p:cNvGrpSpPr/>
          <p:nvPr/>
        </p:nvGrpSpPr>
        <p:grpSpPr>
          <a:xfrm>
            <a:off x="2351584" y="2240868"/>
            <a:ext cx="3204356" cy="3024336"/>
            <a:chOff x="827584" y="2240868"/>
            <a:chExt cx="3204356" cy="3024336"/>
          </a:xfrm>
        </p:grpSpPr>
        <p:sp>
          <p:nvSpPr>
            <p:cNvPr id="6" name="Oval 5"/>
            <p:cNvSpPr/>
            <p:nvPr/>
          </p:nvSpPr>
          <p:spPr>
            <a:xfrm>
              <a:off x="1907704" y="3320988"/>
              <a:ext cx="1044116"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951820" y="3717032"/>
              <a:ext cx="1080120" cy="1080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7584" y="3717032"/>
              <a:ext cx="1080120" cy="1080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5400000">
              <a:off x="1889702" y="4671138"/>
              <a:ext cx="1080120" cy="1080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5400000">
              <a:off x="1889702" y="2726922"/>
              <a:ext cx="1080120" cy="1080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3455876" y="3032956"/>
              <a:ext cx="0" cy="5760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urved Left Arrow 15"/>
            <p:cNvSpPr/>
            <p:nvPr/>
          </p:nvSpPr>
          <p:spPr>
            <a:xfrm flipV="1">
              <a:off x="2663788" y="3122966"/>
              <a:ext cx="432048" cy="1188132"/>
            </a:xfrm>
            <a:prstGeom prst="curvedLeftArrow">
              <a:avLst>
                <a:gd name="adj1" fmla="val 25000"/>
                <a:gd name="adj2" fmla="val 56566"/>
                <a:gd name="adj3" fmla="val 5441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7" name="Group 26"/>
          <p:cNvGrpSpPr/>
          <p:nvPr/>
        </p:nvGrpSpPr>
        <p:grpSpPr>
          <a:xfrm>
            <a:off x="6270458" y="2240868"/>
            <a:ext cx="3204356" cy="3024336"/>
            <a:chOff x="4680012" y="2248956"/>
            <a:chExt cx="3204356" cy="3024336"/>
          </a:xfrm>
        </p:grpSpPr>
        <p:sp>
          <p:nvSpPr>
            <p:cNvPr id="17" name="Oval 16"/>
            <p:cNvSpPr/>
            <p:nvPr/>
          </p:nvSpPr>
          <p:spPr>
            <a:xfrm>
              <a:off x="5760132" y="3329076"/>
              <a:ext cx="1044116"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04248" y="3725120"/>
              <a:ext cx="1080120" cy="1080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680012" y="3725120"/>
              <a:ext cx="1080120" cy="1080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5742130" y="4679226"/>
              <a:ext cx="1080120" cy="1080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5400000">
              <a:off x="5742130" y="2735010"/>
              <a:ext cx="1080120" cy="1080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7344308" y="3947804"/>
              <a:ext cx="0" cy="5760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Curved Left Arrow 22"/>
            <p:cNvSpPr/>
            <p:nvPr/>
          </p:nvSpPr>
          <p:spPr>
            <a:xfrm>
              <a:off x="6534218" y="3230978"/>
              <a:ext cx="450050" cy="1206134"/>
            </a:xfrm>
            <a:prstGeom prst="curvedLeftArrow">
              <a:avLst>
                <a:gd name="adj1" fmla="val 25000"/>
                <a:gd name="adj2" fmla="val 56566"/>
                <a:gd name="adj3" fmla="val 4303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8" name="TextBox 27"/>
          <p:cNvSpPr txBox="1"/>
          <p:nvPr/>
        </p:nvSpPr>
        <p:spPr>
          <a:xfrm>
            <a:off x="947433" y="5638182"/>
            <a:ext cx="9721069" cy="646331"/>
          </a:xfrm>
          <a:prstGeom prst="rect">
            <a:avLst/>
          </a:prstGeom>
          <a:noFill/>
        </p:spPr>
        <p:txBody>
          <a:bodyPr wrap="square" rtlCol="0">
            <a:spAutoFit/>
          </a:bodyPr>
          <a:lstStyle/>
          <a:p>
            <a:r>
              <a:rPr lang="en-US" dirty="0"/>
              <a:t>As the rocket pitches back and forth, the fin lift changes direction.  This action wrenches the fin back and forth at the fin root.</a:t>
            </a:r>
          </a:p>
        </p:txBody>
      </p:sp>
    </p:spTree>
    <p:extLst>
      <p:ext uri="{BB962C8B-B14F-4D97-AF65-F5344CB8AC3E}">
        <p14:creationId xmlns:p14="http://schemas.microsoft.com/office/powerpoint/2010/main" val="262825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7977886" y="3933056"/>
            <a:ext cx="254660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81200" y="80629"/>
            <a:ext cx="8229600" cy="658821"/>
          </a:xfrm>
        </p:spPr>
        <p:txBody>
          <a:bodyPr>
            <a:normAutofit/>
          </a:bodyPr>
          <a:lstStyle/>
          <a:p>
            <a:r>
              <a:rPr lang="en-US" sz="3200" dirty="0">
                <a:solidFill>
                  <a:srgbClr val="FF0000"/>
                </a:solidFill>
              </a:rPr>
              <a:t>Fin Load Testing</a:t>
            </a:r>
          </a:p>
        </p:txBody>
      </p:sp>
      <p:sp>
        <p:nvSpPr>
          <p:cNvPr id="3" name="Rectangle 2"/>
          <p:cNvSpPr/>
          <p:nvPr/>
        </p:nvSpPr>
        <p:spPr>
          <a:xfrm>
            <a:off x="3215681" y="3469934"/>
            <a:ext cx="1368151" cy="2831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395700" y="2492896"/>
            <a:ext cx="1044116"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39816" y="2888940"/>
            <a:ext cx="1080120" cy="1080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15580" y="2888940"/>
            <a:ext cx="1080120" cy="1080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3377698" y="3843046"/>
            <a:ext cx="1080120" cy="1080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3377698" y="1898830"/>
            <a:ext cx="1080120" cy="1080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p:cNvSpPr/>
          <p:nvPr/>
        </p:nvSpPr>
        <p:spPr>
          <a:xfrm>
            <a:off x="3395700" y="3176973"/>
            <a:ext cx="432048" cy="29296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rot="16200000">
            <a:off x="4111587" y="3100275"/>
            <a:ext cx="257948" cy="470518"/>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gnetic Disk 10"/>
          <p:cNvSpPr/>
          <p:nvPr/>
        </p:nvSpPr>
        <p:spPr>
          <a:xfrm>
            <a:off x="4727848" y="4509564"/>
            <a:ext cx="756084" cy="684076"/>
          </a:xfrm>
          <a:prstGeom prst="flowChartMagneticDisk">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123892" y="2852936"/>
            <a:ext cx="0" cy="17641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501722" y="2512378"/>
            <a:ext cx="2412268" cy="861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01722" y="2870938"/>
            <a:ext cx="1080120" cy="1080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6501722" y="1556792"/>
            <a:ext cx="1080120" cy="936104"/>
          </a:xfrm>
          <a:prstGeom prst="trapezoi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0800000">
            <a:off x="6501722" y="3373514"/>
            <a:ext cx="1080120" cy="936104"/>
          </a:xfrm>
          <a:prstGeom prst="trapezoi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gnetic Disk 20"/>
          <p:cNvSpPr/>
          <p:nvPr/>
        </p:nvSpPr>
        <p:spPr>
          <a:xfrm>
            <a:off x="6663739" y="4506161"/>
            <a:ext cx="756084" cy="684076"/>
          </a:xfrm>
          <a:prstGeom prst="flowChartMagneticDisk">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6456041" y="2852936"/>
            <a:ext cx="585741" cy="17641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041782" y="2852936"/>
            <a:ext cx="558063" cy="17641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56040" y="2852936"/>
            <a:ext cx="11438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779864" y="3193494"/>
            <a:ext cx="1080120" cy="3600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641302" y="3553534"/>
            <a:ext cx="2487147" cy="3075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112224" y="2384884"/>
            <a:ext cx="324036" cy="151216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723361" y="1281533"/>
            <a:ext cx="3701231" cy="646331"/>
          </a:xfrm>
          <a:prstGeom prst="rect">
            <a:avLst/>
          </a:prstGeom>
          <a:noFill/>
        </p:spPr>
        <p:txBody>
          <a:bodyPr wrap="square" rtlCol="0">
            <a:spAutoFit/>
          </a:bodyPr>
          <a:lstStyle/>
          <a:p>
            <a:r>
              <a:rPr lang="en-US" dirty="0"/>
              <a:t>Strap holding rocket body (hose clamp from hardware store)</a:t>
            </a:r>
          </a:p>
        </p:txBody>
      </p:sp>
      <p:sp>
        <p:nvSpPr>
          <p:cNvPr id="35" name="TextBox 34"/>
          <p:cNvSpPr txBox="1"/>
          <p:nvPr/>
        </p:nvSpPr>
        <p:spPr>
          <a:xfrm>
            <a:off x="7977886" y="4534376"/>
            <a:ext cx="3302690" cy="646331"/>
          </a:xfrm>
          <a:prstGeom prst="rect">
            <a:avLst/>
          </a:prstGeom>
          <a:noFill/>
        </p:spPr>
        <p:txBody>
          <a:bodyPr wrap="square" rtlCol="0">
            <a:spAutoFit/>
          </a:bodyPr>
          <a:lstStyle/>
          <a:p>
            <a:r>
              <a:rPr lang="en-US" dirty="0"/>
              <a:t>Fixture is secured to a table using C-clamps</a:t>
            </a:r>
          </a:p>
        </p:txBody>
      </p:sp>
      <p:sp>
        <p:nvSpPr>
          <p:cNvPr id="36" name="TextBox 35"/>
          <p:cNvSpPr txBox="1"/>
          <p:nvPr/>
        </p:nvSpPr>
        <p:spPr>
          <a:xfrm>
            <a:off x="1487488" y="5313300"/>
            <a:ext cx="9361040" cy="1015663"/>
          </a:xfrm>
          <a:prstGeom prst="rect">
            <a:avLst/>
          </a:prstGeom>
          <a:noFill/>
        </p:spPr>
        <p:txBody>
          <a:bodyPr wrap="square" rtlCol="0">
            <a:spAutoFit/>
          </a:bodyPr>
          <a:lstStyle/>
          <a:p>
            <a:r>
              <a:rPr lang="en-US" dirty="0"/>
              <a:t>Test weight:</a:t>
            </a:r>
          </a:p>
          <a:p>
            <a:endParaRPr lang="en-US" sz="1400" dirty="0"/>
          </a:p>
          <a:p>
            <a:r>
              <a:rPr lang="en-US" sz="1400" dirty="0"/>
              <a:t>As a general rule of thumb (to be safe), the test weight needs to be 2x  the expected maximum aerodynamic bending load  (calculating the load is the hard part)</a:t>
            </a:r>
          </a:p>
        </p:txBody>
      </p:sp>
      <p:sp>
        <p:nvSpPr>
          <p:cNvPr id="12" name="Slide Number Placeholder 11"/>
          <p:cNvSpPr>
            <a:spLocks noGrp="1"/>
          </p:cNvSpPr>
          <p:nvPr>
            <p:ph type="sldNum" sz="quarter" idx="12"/>
          </p:nvPr>
        </p:nvSpPr>
        <p:spPr/>
        <p:txBody>
          <a:bodyPr/>
          <a:lstStyle/>
          <a:p>
            <a:fld id="{AACA61AA-CFBF-4517-85C6-8C6E98F4C8C7}" type="slidenum">
              <a:rPr lang="en-US" smtClean="0"/>
              <a:t>21</a:t>
            </a:fld>
            <a:endParaRPr lang="en-US"/>
          </a:p>
        </p:txBody>
      </p:sp>
      <p:sp>
        <p:nvSpPr>
          <p:cNvPr id="15" name="Rectangle 14"/>
          <p:cNvSpPr/>
          <p:nvPr/>
        </p:nvSpPr>
        <p:spPr>
          <a:xfrm>
            <a:off x="9660397" y="3948058"/>
            <a:ext cx="45719" cy="453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p:cNvSpPr/>
          <p:nvPr/>
        </p:nvSpPr>
        <p:spPr>
          <a:xfrm rot="5400000">
            <a:off x="9147125" y="3309369"/>
            <a:ext cx="759648" cy="972108"/>
          </a:xfrm>
          <a:prstGeom prst="blockArc">
            <a:avLst>
              <a:gd name="adj1" fmla="val 10924540"/>
              <a:gd name="adj2" fmla="val 0"/>
              <a:gd name="adj3" fmla="val 1918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0844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CA61AA-CFBF-4517-85C6-8C6E98F4C8C7}" type="slidenum">
              <a:rPr lang="en-US" smtClean="0"/>
              <a:t>22</a:t>
            </a:fld>
            <a:endParaRPr lang="en-US"/>
          </a:p>
        </p:txBody>
      </p:sp>
      <p:sp>
        <p:nvSpPr>
          <p:cNvPr id="3" name="TextBox 2"/>
          <p:cNvSpPr txBox="1"/>
          <p:nvPr/>
        </p:nvSpPr>
        <p:spPr>
          <a:xfrm>
            <a:off x="3503712" y="168244"/>
            <a:ext cx="4932276" cy="584775"/>
          </a:xfrm>
          <a:prstGeom prst="rect">
            <a:avLst/>
          </a:prstGeom>
          <a:noFill/>
        </p:spPr>
        <p:txBody>
          <a:bodyPr wrap="square" rtlCol="0">
            <a:spAutoFit/>
          </a:bodyPr>
          <a:lstStyle/>
          <a:p>
            <a:pPr algn="ctr"/>
            <a:r>
              <a:rPr lang="en-US" sz="3200" dirty="0">
                <a:solidFill>
                  <a:srgbClr val="FF0000"/>
                </a:solidFill>
              </a:rPr>
              <a:t>Fin Load Test Rig</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719677" y="1792656"/>
            <a:ext cx="5055261" cy="3791446"/>
          </a:xfrm>
          <a:prstGeom prst="rect">
            <a:avLst/>
          </a:prstGeom>
        </p:spPr>
      </p:pic>
      <p:cxnSp>
        <p:nvCxnSpPr>
          <p:cNvPr id="5" name="Straight Arrow Connector 4"/>
          <p:cNvCxnSpPr/>
          <p:nvPr/>
        </p:nvCxnSpPr>
        <p:spPr>
          <a:xfrm flipH="1">
            <a:off x="4655840" y="1916832"/>
            <a:ext cx="2376264" cy="0"/>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4295800" y="5193196"/>
            <a:ext cx="2736304" cy="0"/>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06210" y="1423473"/>
            <a:ext cx="4074366" cy="584775"/>
          </a:xfrm>
          <a:prstGeom prst="rect">
            <a:avLst/>
          </a:prstGeom>
          <a:noFill/>
        </p:spPr>
        <p:txBody>
          <a:bodyPr wrap="square" rtlCol="0">
            <a:spAutoFit/>
          </a:bodyPr>
          <a:lstStyle/>
          <a:p>
            <a:r>
              <a:rPr lang="en-US" dirty="0"/>
              <a:t>Clamp to hold rocket.  </a:t>
            </a:r>
            <a:r>
              <a:rPr lang="en-US" sz="1400" dirty="0"/>
              <a:t>(or you could just get little Timmy or Sally to simply hold the rocket…)</a:t>
            </a:r>
          </a:p>
        </p:txBody>
      </p:sp>
      <p:sp>
        <p:nvSpPr>
          <p:cNvPr id="9" name="TextBox 8"/>
          <p:cNvSpPr txBox="1"/>
          <p:nvPr/>
        </p:nvSpPr>
        <p:spPr>
          <a:xfrm>
            <a:off x="7212124" y="5008530"/>
            <a:ext cx="2088232" cy="369332"/>
          </a:xfrm>
          <a:prstGeom prst="rect">
            <a:avLst/>
          </a:prstGeom>
          <a:noFill/>
        </p:spPr>
        <p:txBody>
          <a:bodyPr wrap="square" rtlCol="0">
            <a:spAutoFit/>
          </a:bodyPr>
          <a:lstStyle/>
          <a:p>
            <a:r>
              <a:rPr lang="en-US" dirty="0"/>
              <a:t>Test Load</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0440" y="2540942"/>
            <a:ext cx="3059832" cy="2294874"/>
          </a:xfrm>
          <a:prstGeom prst="rect">
            <a:avLst/>
          </a:prstGeom>
        </p:spPr>
      </p:pic>
    </p:spTree>
    <p:extLst>
      <p:ext uri="{BB962C8B-B14F-4D97-AF65-F5344CB8AC3E}">
        <p14:creationId xmlns:p14="http://schemas.microsoft.com/office/powerpoint/2010/main" val="126294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CA61AA-CFBF-4517-85C6-8C6E98F4C8C7}" type="slidenum">
              <a:rPr lang="en-US" smtClean="0"/>
              <a:t>23</a:t>
            </a:fld>
            <a:endParaRPr lang="en-US"/>
          </a:p>
        </p:txBody>
      </p:sp>
      <p:pic>
        <p:nvPicPr>
          <p:cNvPr id="3" name="Picture 2"/>
          <p:cNvPicPr>
            <a:picLocks noChangeAspect="1"/>
          </p:cNvPicPr>
          <p:nvPr/>
        </p:nvPicPr>
        <p:blipFill>
          <a:blip r:embed="rId2"/>
          <a:stretch>
            <a:fillRect/>
          </a:stretch>
        </p:blipFill>
        <p:spPr>
          <a:xfrm>
            <a:off x="2135561" y="1017677"/>
            <a:ext cx="4031619" cy="351862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8069" y="765650"/>
            <a:ext cx="2940689" cy="4103511"/>
          </a:xfrm>
          <a:prstGeom prst="rect">
            <a:avLst/>
          </a:prstGeom>
        </p:spPr>
      </p:pic>
      <p:sp>
        <p:nvSpPr>
          <p:cNvPr id="5" name="TextBox 4"/>
          <p:cNvSpPr txBox="1"/>
          <p:nvPr/>
        </p:nvSpPr>
        <p:spPr>
          <a:xfrm>
            <a:off x="911424" y="4994593"/>
            <a:ext cx="10333148" cy="1477328"/>
          </a:xfrm>
          <a:prstGeom prst="rect">
            <a:avLst/>
          </a:prstGeom>
          <a:noFill/>
        </p:spPr>
        <p:txBody>
          <a:bodyPr wrap="square" rtlCol="0">
            <a:spAutoFit/>
          </a:bodyPr>
          <a:lstStyle/>
          <a:p>
            <a:r>
              <a:rPr lang="en-US" dirty="0"/>
              <a:t>The lift coefficient (C</a:t>
            </a:r>
            <a:r>
              <a:rPr lang="en-US" baseline="-25000" dirty="0"/>
              <a:t>L</a:t>
            </a:r>
            <a:r>
              <a:rPr lang="en-US" dirty="0"/>
              <a:t>) depends on the angle of attack (angle with the airflow).  For a reasonably stable rocket an angle of attack of 2 deg. can be assumed.</a:t>
            </a:r>
          </a:p>
          <a:p>
            <a:endParaRPr lang="en-US" dirty="0"/>
          </a:p>
          <a:p>
            <a:r>
              <a:rPr lang="en-US" dirty="0"/>
              <a:t>From the two data plots above, the C</a:t>
            </a:r>
            <a:r>
              <a:rPr lang="en-US" baseline="-25000" dirty="0"/>
              <a:t>L</a:t>
            </a:r>
            <a:r>
              <a:rPr lang="en-US" dirty="0"/>
              <a:t> is approximately 0.2 for a “flat plate” (which is a good approximation for a model rocket).</a:t>
            </a:r>
          </a:p>
        </p:txBody>
      </p:sp>
      <p:cxnSp>
        <p:nvCxnSpPr>
          <p:cNvPr id="7" name="Straight Connector 6"/>
          <p:cNvCxnSpPr/>
          <p:nvPr/>
        </p:nvCxnSpPr>
        <p:spPr>
          <a:xfrm flipV="1">
            <a:off x="7356140" y="3861049"/>
            <a:ext cx="0" cy="793033"/>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960096" y="3861048"/>
            <a:ext cx="36004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179676" y="3429000"/>
            <a:ext cx="0" cy="28897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27648" y="3429000"/>
            <a:ext cx="25202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1981200" y="133108"/>
            <a:ext cx="8229600" cy="559588"/>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0000"/>
                </a:solidFill>
              </a:rPr>
              <a:t>Estimating Fin Lift</a:t>
            </a:r>
          </a:p>
        </p:txBody>
      </p:sp>
    </p:spTree>
    <p:extLst>
      <p:ext uri="{BB962C8B-B14F-4D97-AF65-F5344CB8AC3E}">
        <p14:creationId xmlns:p14="http://schemas.microsoft.com/office/powerpoint/2010/main" val="15031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24</a:t>
            </a:fld>
            <a:endParaRPr lang="en-US"/>
          </a:p>
        </p:txBody>
      </p:sp>
      <p:grpSp>
        <p:nvGrpSpPr>
          <p:cNvPr id="4" name="Group 3"/>
          <p:cNvGrpSpPr/>
          <p:nvPr/>
        </p:nvGrpSpPr>
        <p:grpSpPr>
          <a:xfrm rot="10800000">
            <a:off x="2315580" y="2276872"/>
            <a:ext cx="7632848" cy="1584176"/>
            <a:chOff x="1583667" y="3717032"/>
            <a:chExt cx="6048672" cy="1224136"/>
          </a:xfrm>
        </p:grpSpPr>
        <p:grpSp>
          <p:nvGrpSpPr>
            <p:cNvPr id="5" name="Group 4"/>
            <p:cNvGrpSpPr/>
            <p:nvPr/>
          </p:nvGrpSpPr>
          <p:grpSpPr>
            <a:xfrm>
              <a:off x="1583667" y="3717032"/>
              <a:ext cx="5796644" cy="1224136"/>
              <a:chOff x="1367644" y="1376772"/>
              <a:chExt cx="5796644" cy="1224136"/>
            </a:xfrm>
          </p:grpSpPr>
          <p:sp>
            <p:nvSpPr>
              <p:cNvPr id="7" name="Rectangle 6"/>
              <p:cNvSpPr/>
              <p:nvPr/>
            </p:nvSpPr>
            <p:spPr>
              <a:xfrm>
                <a:off x="2951820" y="1772816"/>
                <a:ext cx="4212468"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6200000">
                <a:off x="1943218" y="1197242"/>
                <a:ext cx="432048" cy="1583196"/>
              </a:xfrm>
              <a:prstGeom prst="triangle">
                <a:avLst>
                  <a:gd name="adj" fmla="val 542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p:cNvSpPr/>
              <p:nvPr/>
            </p:nvSpPr>
            <p:spPr>
              <a:xfrm>
                <a:off x="6515236" y="1376772"/>
                <a:ext cx="612068" cy="396044"/>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rot="10800000">
                <a:off x="6515236" y="2204864"/>
                <a:ext cx="612068" cy="396044"/>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rapezoid 5"/>
            <p:cNvSpPr/>
            <p:nvPr/>
          </p:nvSpPr>
          <p:spPr>
            <a:xfrm rot="5400000">
              <a:off x="7290301" y="4203086"/>
              <a:ext cx="432048" cy="252028"/>
            </a:xfrm>
            <a:prstGeom prst="trapezoid">
              <a:avLst>
                <a:gd name="adj" fmla="val 3588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rot="10680000">
            <a:off x="2278865" y="2276871"/>
            <a:ext cx="7632848" cy="1584176"/>
            <a:chOff x="1583667" y="3717032"/>
            <a:chExt cx="6048672" cy="1224136"/>
          </a:xfrm>
        </p:grpSpPr>
        <p:grpSp>
          <p:nvGrpSpPr>
            <p:cNvPr id="12" name="Group 11"/>
            <p:cNvGrpSpPr/>
            <p:nvPr/>
          </p:nvGrpSpPr>
          <p:grpSpPr>
            <a:xfrm>
              <a:off x="1583667" y="3717032"/>
              <a:ext cx="5796644" cy="1224136"/>
              <a:chOff x="1367644" y="1376772"/>
              <a:chExt cx="5796644" cy="1224136"/>
            </a:xfrm>
          </p:grpSpPr>
          <p:sp>
            <p:nvSpPr>
              <p:cNvPr id="14" name="Rectangle 13"/>
              <p:cNvSpPr/>
              <p:nvPr/>
            </p:nvSpPr>
            <p:spPr>
              <a:xfrm>
                <a:off x="2951820" y="1772816"/>
                <a:ext cx="4212468" cy="43204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16200000">
                <a:off x="1943218" y="1197242"/>
                <a:ext cx="432048" cy="1583196"/>
              </a:xfrm>
              <a:prstGeom prst="triangle">
                <a:avLst>
                  <a:gd name="adj" fmla="val 54233"/>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a:off x="6515236" y="1376772"/>
                <a:ext cx="612068" cy="396044"/>
              </a:xfrm>
              <a:prstGeom prst="trapezoid">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10800000">
                <a:off x="6515236" y="2204864"/>
                <a:ext cx="612068" cy="396044"/>
              </a:xfrm>
              <a:prstGeom prst="trapezoid">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rapezoid 12"/>
            <p:cNvSpPr/>
            <p:nvPr/>
          </p:nvSpPr>
          <p:spPr>
            <a:xfrm rot="5400000">
              <a:off x="7290301" y="4203086"/>
              <a:ext cx="432048" cy="252028"/>
            </a:xfrm>
            <a:prstGeom prst="trapezoid">
              <a:avLst>
                <a:gd name="adj" fmla="val 35885"/>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Connector 18"/>
          <p:cNvCxnSpPr/>
          <p:nvPr/>
        </p:nvCxnSpPr>
        <p:spPr>
          <a:xfrm>
            <a:off x="1919536" y="3068959"/>
            <a:ext cx="8532948"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987929" y="4144640"/>
            <a:ext cx="3961420" cy="646331"/>
          </a:xfrm>
          <a:prstGeom prst="rect">
            <a:avLst/>
          </a:prstGeom>
          <a:noFill/>
        </p:spPr>
        <p:txBody>
          <a:bodyPr wrap="square" rtlCol="0">
            <a:spAutoFit/>
          </a:bodyPr>
          <a:lstStyle/>
          <a:p>
            <a:pPr algn="ctr"/>
            <a:r>
              <a:rPr lang="en-US" dirty="0"/>
              <a:t>Is a 2 degree angle of attack a reasonable assumption?</a:t>
            </a:r>
          </a:p>
        </p:txBody>
      </p:sp>
    </p:spTree>
    <p:extLst>
      <p:ext uri="{BB962C8B-B14F-4D97-AF65-F5344CB8AC3E}">
        <p14:creationId xmlns:p14="http://schemas.microsoft.com/office/powerpoint/2010/main" val="85035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CA61AA-CFBF-4517-85C6-8C6E98F4C8C7}" type="slidenum">
              <a:rPr lang="en-US" smtClean="0"/>
              <a:t>25</a:t>
            </a:fld>
            <a:endParaRPr lang="en-US"/>
          </a:p>
        </p:txBody>
      </p:sp>
      <p:sp>
        <p:nvSpPr>
          <p:cNvPr id="3" name="TextBox 2"/>
          <p:cNvSpPr txBox="1"/>
          <p:nvPr/>
        </p:nvSpPr>
        <p:spPr>
          <a:xfrm>
            <a:off x="2160596" y="968531"/>
            <a:ext cx="8064896" cy="1938992"/>
          </a:xfrm>
          <a:prstGeom prst="rect">
            <a:avLst/>
          </a:prstGeom>
          <a:noFill/>
        </p:spPr>
        <p:txBody>
          <a:bodyPr wrap="square" rtlCol="0">
            <a:spAutoFit/>
          </a:bodyPr>
          <a:lstStyle/>
          <a:p>
            <a:r>
              <a:rPr lang="en-US" sz="2400" b="1" dirty="0">
                <a:solidFill>
                  <a:srgbClr val="FF0000"/>
                </a:solidFill>
              </a:rPr>
              <a:t>Lift  =   ½   x   Air Density    x    Velocity</a:t>
            </a:r>
            <a:r>
              <a:rPr lang="en-US" sz="2400" b="1" baseline="30000" dirty="0">
                <a:solidFill>
                  <a:srgbClr val="FF0000"/>
                </a:solidFill>
              </a:rPr>
              <a:t>2</a:t>
            </a:r>
            <a:r>
              <a:rPr lang="en-US" sz="2400" b="1" dirty="0">
                <a:solidFill>
                  <a:srgbClr val="FF0000"/>
                </a:solidFill>
              </a:rPr>
              <a:t>    x     C</a:t>
            </a:r>
            <a:r>
              <a:rPr lang="en-US" sz="2400" b="1" baseline="-25000" dirty="0">
                <a:solidFill>
                  <a:srgbClr val="FF0000"/>
                </a:solidFill>
              </a:rPr>
              <a:t>L</a:t>
            </a:r>
            <a:r>
              <a:rPr lang="en-US" sz="2400" b="1" dirty="0">
                <a:solidFill>
                  <a:srgbClr val="FF0000"/>
                </a:solidFill>
              </a:rPr>
              <a:t>    x     Fin Area</a:t>
            </a:r>
          </a:p>
          <a:p>
            <a:endParaRPr lang="en-US" sz="2400" dirty="0">
              <a:solidFill>
                <a:srgbClr val="FF0000"/>
              </a:solidFill>
            </a:endParaRPr>
          </a:p>
          <a:p>
            <a:r>
              <a:rPr lang="en-US" dirty="0"/>
              <a:t>Air Density	=    0.00237  lb*sec</a:t>
            </a:r>
            <a:r>
              <a:rPr lang="en-US" baseline="30000" dirty="0"/>
              <a:t>2</a:t>
            </a:r>
            <a:r>
              <a:rPr lang="en-US" dirty="0"/>
              <a:t>/ft</a:t>
            </a:r>
            <a:r>
              <a:rPr lang="en-US" baseline="30000" dirty="0"/>
              <a:t>4</a:t>
            </a:r>
          </a:p>
          <a:p>
            <a:r>
              <a:rPr lang="en-US" dirty="0"/>
              <a:t>Velocity		=   Maximum velocity of the rocket (Ft/Sec)</a:t>
            </a:r>
          </a:p>
          <a:p>
            <a:r>
              <a:rPr lang="en-US" dirty="0"/>
              <a:t>C</a:t>
            </a:r>
            <a:r>
              <a:rPr lang="en-US" baseline="-25000" dirty="0"/>
              <a:t>L</a:t>
            </a:r>
            <a:r>
              <a:rPr lang="en-US" dirty="0"/>
              <a:t>		=   Lift coefficient of the fin design (</a:t>
            </a:r>
            <a:r>
              <a:rPr lang="en-US" dirty="0" err="1"/>
              <a:t>unitless</a:t>
            </a:r>
            <a:r>
              <a:rPr lang="en-US" dirty="0"/>
              <a:t>)</a:t>
            </a:r>
          </a:p>
          <a:p>
            <a:r>
              <a:rPr lang="en-US" dirty="0"/>
              <a:t>Fin Area		=   Plan form area of a single fin (Ft</a:t>
            </a:r>
            <a:r>
              <a:rPr lang="en-US" baseline="30000" dirty="0"/>
              <a:t>2</a:t>
            </a:r>
            <a:r>
              <a:rPr lang="en-US" dirty="0"/>
              <a:t>)</a:t>
            </a:r>
          </a:p>
        </p:txBody>
      </p:sp>
      <p:sp>
        <p:nvSpPr>
          <p:cNvPr id="4" name="TextBox 3"/>
          <p:cNvSpPr txBox="1"/>
          <p:nvPr/>
        </p:nvSpPr>
        <p:spPr>
          <a:xfrm>
            <a:off x="1898403" y="4244896"/>
            <a:ext cx="8341960" cy="1200329"/>
          </a:xfrm>
          <a:prstGeom prst="rect">
            <a:avLst/>
          </a:prstGeom>
          <a:noFill/>
        </p:spPr>
        <p:txBody>
          <a:bodyPr wrap="square" rtlCol="0">
            <a:spAutoFit/>
          </a:bodyPr>
          <a:lstStyle/>
          <a:p>
            <a:r>
              <a:rPr lang="en-US" sz="2400" b="1" dirty="0">
                <a:solidFill>
                  <a:srgbClr val="FF0000"/>
                </a:solidFill>
              </a:rPr>
              <a:t>Lift  =   0.5  x  0.00237 </a:t>
            </a:r>
            <a:r>
              <a:rPr lang="en-US" sz="1600" b="1" dirty="0">
                <a:solidFill>
                  <a:srgbClr val="FF0000"/>
                </a:solidFill>
              </a:rPr>
              <a:t>lb*sec</a:t>
            </a:r>
            <a:r>
              <a:rPr lang="en-US" sz="1600" b="1" baseline="30000" dirty="0">
                <a:solidFill>
                  <a:srgbClr val="FF0000"/>
                </a:solidFill>
              </a:rPr>
              <a:t>2</a:t>
            </a:r>
            <a:r>
              <a:rPr lang="en-US" sz="1600" b="1" dirty="0">
                <a:solidFill>
                  <a:srgbClr val="FF0000"/>
                </a:solidFill>
              </a:rPr>
              <a:t>/ft</a:t>
            </a:r>
            <a:r>
              <a:rPr lang="en-US" sz="1600" b="1" baseline="30000" dirty="0">
                <a:solidFill>
                  <a:srgbClr val="FF0000"/>
                </a:solidFill>
              </a:rPr>
              <a:t>4</a:t>
            </a:r>
            <a:r>
              <a:rPr lang="en-US" sz="2400" b="1" dirty="0">
                <a:solidFill>
                  <a:srgbClr val="FF0000"/>
                </a:solidFill>
              </a:rPr>
              <a:t>  x   (300 </a:t>
            </a:r>
            <a:r>
              <a:rPr lang="en-US" sz="1600" b="1" dirty="0" err="1">
                <a:solidFill>
                  <a:srgbClr val="FF0000"/>
                </a:solidFill>
              </a:rPr>
              <a:t>ft</a:t>
            </a:r>
            <a:r>
              <a:rPr lang="en-US" sz="1600" b="1" dirty="0">
                <a:solidFill>
                  <a:srgbClr val="FF0000"/>
                </a:solidFill>
              </a:rPr>
              <a:t>/sec</a:t>
            </a:r>
            <a:r>
              <a:rPr lang="en-US" sz="2400" b="1" dirty="0">
                <a:solidFill>
                  <a:srgbClr val="FF0000"/>
                </a:solidFill>
              </a:rPr>
              <a:t>)</a:t>
            </a:r>
            <a:r>
              <a:rPr lang="en-US" sz="2400" b="1" baseline="30000" dirty="0">
                <a:solidFill>
                  <a:srgbClr val="FF0000"/>
                </a:solidFill>
              </a:rPr>
              <a:t>2</a:t>
            </a:r>
            <a:r>
              <a:rPr lang="en-US" sz="2400" b="1" dirty="0">
                <a:solidFill>
                  <a:srgbClr val="FF0000"/>
                </a:solidFill>
              </a:rPr>
              <a:t>  x   0.2  x   0.068  </a:t>
            </a:r>
            <a:r>
              <a:rPr lang="en-US" sz="1600" b="1" dirty="0">
                <a:solidFill>
                  <a:srgbClr val="FF0000"/>
                </a:solidFill>
              </a:rPr>
              <a:t>Ft</a:t>
            </a:r>
            <a:r>
              <a:rPr lang="en-US" sz="1600" b="1" baseline="30000" dirty="0">
                <a:solidFill>
                  <a:srgbClr val="FF0000"/>
                </a:solidFill>
              </a:rPr>
              <a:t>2</a:t>
            </a:r>
          </a:p>
          <a:p>
            <a:endParaRPr lang="en-US" sz="2400" dirty="0">
              <a:solidFill>
                <a:srgbClr val="FF0000"/>
              </a:solidFill>
            </a:endParaRPr>
          </a:p>
          <a:p>
            <a:r>
              <a:rPr lang="en-US" sz="2400" dirty="0">
                <a:solidFill>
                  <a:srgbClr val="FF0000"/>
                </a:solidFill>
              </a:rPr>
              <a:t>                                               Lift  =  1.5 </a:t>
            </a:r>
            <a:r>
              <a:rPr lang="en-US" sz="2400" dirty="0" err="1">
                <a:solidFill>
                  <a:srgbClr val="FF0000"/>
                </a:solidFill>
              </a:rPr>
              <a:t>lbs</a:t>
            </a:r>
            <a:endParaRPr lang="en-US" sz="2400" dirty="0">
              <a:solidFill>
                <a:srgbClr val="FF0000"/>
              </a:solidFill>
            </a:endParaRPr>
          </a:p>
        </p:txBody>
      </p:sp>
      <p:sp>
        <p:nvSpPr>
          <p:cNvPr id="5" name="TextBox 4"/>
          <p:cNvSpPr txBox="1"/>
          <p:nvPr/>
        </p:nvSpPr>
        <p:spPr>
          <a:xfrm>
            <a:off x="2783632" y="3336524"/>
            <a:ext cx="6084676" cy="369332"/>
          </a:xfrm>
          <a:prstGeom prst="rect">
            <a:avLst/>
          </a:prstGeom>
          <a:noFill/>
        </p:spPr>
        <p:txBody>
          <a:bodyPr wrap="square" rtlCol="0">
            <a:spAutoFit/>
          </a:bodyPr>
          <a:lstStyle/>
          <a:p>
            <a:r>
              <a:rPr lang="en-US" dirty="0"/>
              <a:t>WRATS Rocket Fin:     Area    =    9.75  in</a:t>
            </a:r>
            <a:r>
              <a:rPr lang="en-US" baseline="30000" dirty="0"/>
              <a:t>2</a:t>
            </a:r>
            <a:r>
              <a:rPr lang="en-US" dirty="0"/>
              <a:t>     =    0.068  ft</a:t>
            </a:r>
            <a:r>
              <a:rPr lang="en-US" baseline="30000" dirty="0"/>
              <a:t>2</a:t>
            </a:r>
          </a:p>
        </p:txBody>
      </p:sp>
      <p:sp>
        <p:nvSpPr>
          <p:cNvPr id="6" name="Title 1"/>
          <p:cNvSpPr txBox="1">
            <a:spLocks/>
          </p:cNvSpPr>
          <p:nvPr/>
        </p:nvSpPr>
        <p:spPr>
          <a:xfrm>
            <a:off x="1981200" y="205116"/>
            <a:ext cx="8229600" cy="559588"/>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0000"/>
                </a:solidFill>
              </a:rPr>
              <a:t>Sample Calculation</a:t>
            </a:r>
          </a:p>
        </p:txBody>
      </p:sp>
    </p:spTree>
    <p:extLst>
      <p:ext uri="{BB962C8B-B14F-4D97-AF65-F5344CB8AC3E}">
        <p14:creationId xmlns:p14="http://schemas.microsoft.com/office/powerpoint/2010/main" val="49241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4427" y="961706"/>
            <a:ext cx="10045098" cy="923330"/>
          </a:xfrm>
          <a:prstGeom prst="rect">
            <a:avLst/>
          </a:prstGeom>
          <a:noFill/>
        </p:spPr>
        <p:txBody>
          <a:bodyPr wrap="square" rtlCol="0">
            <a:spAutoFit/>
          </a:bodyPr>
          <a:lstStyle/>
          <a:p>
            <a:r>
              <a:rPr lang="en-US" dirty="0"/>
              <a:t>The lift acting on the fin creates a moment about the point where the fin is attached to the rocket.  Assume the lift acts at a point 2/3 out along the fin span.  Hang the test weight at 66% Span with weight equal to twice the calculated lift. </a:t>
            </a:r>
          </a:p>
        </p:txBody>
      </p:sp>
      <p:sp>
        <p:nvSpPr>
          <p:cNvPr id="2" name="Slide Number Placeholder 1"/>
          <p:cNvSpPr>
            <a:spLocks noGrp="1"/>
          </p:cNvSpPr>
          <p:nvPr>
            <p:ph type="sldNum" sz="quarter" idx="12"/>
          </p:nvPr>
        </p:nvSpPr>
        <p:spPr/>
        <p:txBody>
          <a:bodyPr/>
          <a:lstStyle/>
          <a:p>
            <a:fld id="{AACA61AA-CFBF-4517-85C6-8C6E98F4C8C7}" type="slidenum">
              <a:rPr lang="en-US" smtClean="0"/>
              <a:t>26</a:t>
            </a:fld>
            <a:endParaRPr lang="en-US"/>
          </a:p>
        </p:txBody>
      </p:sp>
      <p:sp>
        <p:nvSpPr>
          <p:cNvPr id="7" name="TextBox 6"/>
          <p:cNvSpPr txBox="1"/>
          <p:nvPr/>
        </p:nvSpPr>
        <p:spPr>
          <a:xfrm>
            <a:off x="3503712" y="168244"/>
            <a:ext cx="4932276" cy="584775"/>
          </a:xfrm>
          <a:prstGeom prst="rect">
            <a:avLst/>
          </a:prstGeom>
          <a:noFill/>
        </p:spPr>
        <p:txBody>
          <a:bodyPr wrap="square" rtlCol="0">
            <a:spAutoFit/>
          </a:bodyPr>
          <a:lstStyle/>
          <a:p>
            <a:pPr algn="ctr"/>
            <a:r>
              <a:rPr lang="en-US" sz="3200" dirty="0">
                <a:solidFill>
                  <a:srgbClr val="FF0000"/>
                </a:solidFill>
              </a:rPr>
              <a:t>Loading the Fin</a:t>
            </a:r>
          </a:p>
        </p:txBody>
      </p:sp>
      <p:grpSp>
        <p:nvGrpSpPr>
          <p:cNvPr id="13" name="Group 12"/>
          <p:cNvGrpSpPr/>
          <p:nvPr/>
        </p:nvGrpSpPr>
        <p:grpSpPr>
          <a:xfrm>
            <a:off x="2747628" y="2766860"/>
            <a:ext cx="2988332" cy="1953508"/>
            <a:chOff x="3347864" y="4761148"/>
            <a:chExt cx="2988332" cy="1953508"/>
          </a:xfrm>
        </p:grpSpPr>
        <p:grpSp>
          <p:nvGrpSpPr>
            <p:cNvPr id="8" name="Group 7"/>
            <p:cNvGrpSpPr/>
            <p:nvPr/>
          </p:nvGrpSpPr>
          <p:grpSpPr>
            <a:xfrm>
              <a:off x="3347864" y="4761148"/>
              <a:ext cx="2988332" cy="1584176"/>
              <a:chOff x="3347864" y="4509120"/>
              <a:chExt cx="2988332" cy="1584176"/>
            </a:xfrm>
          </p:grpSpPr>
          <p:sp>
            <p:nvSpPr>
              <p:cNvPr id="5" name="Oval 4"/>
              <p:cNvSpPr/>
              <p:nvPr/>
            </p:nvSpPr>
            <p:spPr>
              <a:xfrm>
                <a:off x="3347864" y="4766487"/>
                <a:ext cx="936104"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83968" y="5121188"/>
                <a:ext cx="936104" cy="10267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4824028" y="4581128"/>
                <a:ext cx="0" cy="54006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83968" y="5445224"/>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24028" y="5445224"/>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824028" y="5769260"/>
                <a:ext cx="5400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815916" y="5769260"/>
                <a:ext cx="4680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022050" y="4509120"/>
                <a:ext cx="1314146" cy="369332"/>
              </a:xfrm>
              <a:prstGeom prst="rect">
                <a:avLst/>
              </a:prstGeom>
              <a:noFill/>
            </p:spPr>
            <p:txBody>
              <a:bodyPr wrap="square" rtlCol="0">
                <a:spAutoFit/>
              </a:bodyPr>
              <a:lstStyle/>
              <a:p>
                <a:r>
                  <a:rPr lang="en-US" dirty="0"/>
                  <a:t>Lift</a:t>
                </a:r>
              </a:p>
            </p:txBody>
          </p:sp>
        </p:grpSp>
        <p:sp>
          <p:nvSpPr>
            <p:cNvPr id="10" name="TextBox 9"/>
            <p:cNvSpPr txBox="1"/>
            <p:nvPr/>
          </p:nvSpPr>
          <p:spPr>
            <a:xfrm>
              <a:off x="3986935" y="6345324"/>
              <a:ext cx="1368152" cy="369332"/>
            </a:xfrm>
            <a:prstGeom prst="rect">
              <a:avLst/>
            </a:prstGeom>
            <a:noFill/>
          </p:spPr>
          <p:txBody>
            <a:bodyPr wrap="square" rtlCol="0">
              <a:spAutoFit/>
            </a:bodyPr>
            <a:lstStyle/>
            <a:p>
              <a:r>
                <a:rPr lang="en-US" dirty="0"/>
                <a:t>66% Span</a:t>
              </a:r>
            </a:p>
          </p:txBody>
        </p:sp>
      </p:grpSp>
      <p:grpSp>
        <p:nvGrpSpPr>
          <p:cNvPr id="31" name="Group 30"/>
          <p:cNvGrpSpPr/>
          <p:nvPr/>
        </p:nvGrpSpPr>
        <p:grpSpPr>
          <a:xfrm>
            <a:off x="6231996" y="2501681"/>
            <a:ext cx="3860448" cy="1888823"/>
            <a:chOff x="4455968" y="4303039"/>
            <a:chExt cx="3860448" cy="1888823"/>
          </a:xfrm>
        </p:grpSpPr>
        <p:sp>
          <p:nvSpPr>
            <p:cNvPr id="30" name="Flowchart: Magnetic Disk 29"/>
            <p:cNvSpPr/>
            <p:nvPr/>
          </p:nvSpPr>
          <p:spPr>
            <a:xfrm>
              <a:off x="5760132" y="5805264"/>
              <a:ext cx="324036" cy="344838"/>
            </a:xfrm>
            <a:prstGeom prst="flowChartMagneticDisk">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455968" y="4842771"/>
              <a:ext cx="936104"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392072" y="5197472"/>
              <a:ext cx="936104" cy="10267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5392072" y="4426400"/>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922150" y="4426400"/>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940152" y="4750436"/>
              <a:ext cx="5400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924020" y="4750436"/>
              <a:ext cx="4680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210060" y="5822530"/>
              <a:ext cx="2106356" cy="369332"/>
            </a:xfrm>
            <a:prstGeom prst="rect">
              <a:avLst/>
            </a:prstGeom>
            <a:noFill/>
          </p:spPr>
          <p:txBody>
            <a:bodyPr wrap="square" rtlCol="0">
              <a:spAutoFit/>
            </a:bodyPr>
            <a:lstStyle/>
            <a:p>
              <a:r>
                <a:rPr lang="en-US" dirty="0"/>
                <a:t>Test Weight = 2 x Lift</a:t>
              </a:r>
            </a:p>
          </p:txBody>
        </p:sp>
        <p:sp>
          <p:nvSpPr>
            <p:cNvPr id="20" name="TextBox 19"/>
            <p:cNvSpPr txBox="1"/>
            <p:nvPr/>
          </p:nvSpPr>
          <p:spPr>
            <a:xfrm>
              <a:off x="5924113" y="4303039"/>
              <a:ext cx="1368152" cy="369332"/>
            </a:xfrm>
            <a:prstGeom prst="rect">
              <a:avLst/>
            </a:prstGeom>
            <a:noFill/>
          </p:spPr>
          <p:txBody>
            <a:bodyPr wrap="square" rtlCol="0">
              <a:spAutoFit/>
            </a:bodyPr>
            <a:lstStyle/>
            <a:p>
              <a:r>
                <a:rPr lang="en-US" dirty="0"/>
                <a:t>66% Span</a:t>
              </a:r>
            </a:p>
          </p:txBody>
        </p:sp>
        <p:cxnSp>
          <p:nvCxnSpPr>
            <p:cNvPr id="29" name="Straight Connector 28"/>
            <p:cNvCxnSpPr/>
            <p:nvPr/>
          </p:nvCxnSpPr>
          <p:spPr>
            <a:xfrm>
              <a:off x="5922150" y="5197472"/>
              <a:ext cx="0" cy="6950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3503712" y="5367706"/>
            <a:ext cx="5184576" cy="523220"/>
          </a:xfrm>
          <a:prstGeom prst="rect">
            <a:avLst/>
          </a:prstGeom>
          <a:noFill/>
        </p:spPr>
        <p:txBody>
          <a:bodyPr wrap="square" rtlCol="0">
            <a:spAutoFit/>
          </a:bodyPr>
          <a:lstStyle/>
          <a:p>
            <a:pPr algn="ctr"/>
            <a:r>
              <a:rPr lang="en-US" sz="2800" dirty="0">
                <a:solidFill>
                  <a:srgbClr val="FF0000"/>
                </a:solidFill>
              </a:rPr>
              <a:t>Make sure you test all of the fins…</a:t>
            </a:r>
          </a:p>
        </p:txBody>
      </p:sp>
    </p:spTree>
    <p:extLst>
      <p:ext uri="{BB962C8B-B14F-4D97-AF65-F5344CB8AC3E}">
        <p14:creationId xmlns:p14="http://schemas.microsoft.com/office/powerpoint/2010/main" val="32705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40419"/>
            <a:ext cx="8229600" cy="715962"/>
          </a:xfrm>
        </p:spPr>
        <p:txBody>
          <a:bodyPr>
            <a:normAutofit/>
          </a:bodyPr>
          <a:lstStyle/>
          <a:p>
            <a:r>
              <a:rPr lang="en-US" sz="3200" dirty="0">
                <a:solidFill>
                  <a:srgbClr val="FF0000"/>
                </a:solidFill>
              </a:rPr>
              <a:t>Sounding Rocket Fin Load Test</a:t>
            </a:r>
          </a:p>
        </p:txBody>
      </p:sp>
      <p:pic>
        <p:nvPicPr>
          <p:cNvPr id="3074" name="Picture 2" descr="C:\Users\peberspe\AppData\Local\Microsoft\Windows\Temporary Internet Files\Content.Outlook\8HT4UXMK\Setup - Rear Overview 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00" y="1088740"/>
            <a:ext cx="5943600" cy="3924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62200" y="5248871"/>
            <a:ext cx="7315200" cy="646331"/>
          </a:xfrm>
          <a:prstGeom prst="rect">
            <a:avLst/>
          </a:prstGeom>
          <a:noFill/>
        </p:spPr>
        <p:txBody>
          <a:bodyPr wrap="square" rtlCol="0">
            <a:spAutoFit/>
          </a:bodyPr>
          <a:lstStyle/>
          <a:p>
            <a:pPr algn="ctr"/>
            <a:r>
              <a:rPr lang="en-US" dirty="0"/>
              <a:t>Weights were placed on the frame which is resting on top of the fins.  A weight equivalent to a mini van was placed on top...  </a:t>
            </a:r>
          </a:p>
        </p:txBody>
      </p:sp>
      <p:sp>
        <p:nvSpPr>
          <p:cNvPr id="4" name="Slide Number Placeholder 3"/>
          <p:cNvSpPr>
            <a:spLocks noGrp="1"/>
          </p:cNvSpPr>
          <p:nvPr>
            <p:ph type="sldNum" sz="quarter" idx="12"/>
          </p:nvPr>
        </p:nvSpPr>
        <p:spPr/>
        <p:txBody>
          <a:bodyPr/>
          <a:lstStyle/>
          <a:p>
            <a:fld id="{AACA61AA-CFBF-4517-85C6-8C6E98F4C8C7}" type="slidenum">
              <a:rPr lang="en-US" smtClean="0"/>
              <a:t>27</a:t>
            </a:fld>
            <a:endParaRPr lang="en-US"/>
          </a:p>
        </p:txBody>
      </p:sp>
    </p:spTree>
    <p:extLst>
      <p:ext uri="{BB962C8B-B14F-4D97-AF65-F5344CB8AC3E}">
        <p14:creationId xmlns:p14="http://schemas.microsoft.com/office/powerpoint/2010/main" val="70949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63552" y="116632"/>
            <a:ext cx="8229600" cy="616496"/>
          </a:xfrm>
        </p:spPr>
        <p:txBody>
          <a:bodyPr>
            <a:normAutofit/>
          </a:bodyPr>
          <a:lstStyle/>
          <a:p>
            <a:r>
              <a:rPr lang="en-US" sz="3200" dirty="0">
                <a:solidFill>
                  <a:srgbClr val="FF0000"/>
                </a:solidFill>
              </a:rPr>
              <a:t>Rocket Bending </a:t>
            </a:r>
          </a:p>
        </p:txBody>
      </p:sp>
      <p:sp>
        <p:nvSpPr>
          <p:cNvPr id="8" name="Slide Number Placeholder 7"/>
          <p:cNvSpPr>
            <a:spLocks noGrp="1"/>
          </p:cNvSpPr>
          <p:nvPr>
            <p:ph type="sldNum" sz="quarter" idx="12"/>
          </p:nvPr>
        </p:nvSpPr>
        <p:spPr/>
        <p:txBody>
          <a:bodyPr/>
          <a:lstStyle/>
          <a:p>
            <a:fld id="{AACA61AA-CFBF-4517-85C6-8C6E98F4C8C7}" type="slidenum">
              <a:rPr lang="en-US" smtClean="0"/>
              <a:t>28</a:t>
            </a:fld>
            <a:endParaRPr lang="en-US"/>
          </a:p>
        </p:txBody>
      </p:sp>
      <p:sp>
        <p:nvSpPr>
          <p:cNvPr id="2" name="TextBox 1"/>
          <p:cNvSpPr txBox="1"/>
          <p:nvPr/>
        </p:nvSpPr>
        <p:spPr>
          <a:xfrm>
            <a:off x="1451484" y="980728"/>
            <a:ext cx="9505056" cy="646331"/>
          </a:xfrm>
          <a:prstGeom prst="rect">
            <a:avLst/>
          </a:prstGeom>
          <a:noFill/>
        </p:spPr>
        <p:txBody>
          <a:bodyPr wrap="square" rtlCol="0">
            <a:spAutoFit/>
          </a:bodyPr>
          <a:lstStyle/>
          <a:p>
            <a:r>
              <a:rPr lang="en-US" dirty="0"/>
              <a:t>The nose and fins of the rocket generate lift.  This lift makes the rocket fly like a banana.  If the banana bends too much, the rocket could become unstable or break in half.</a:t>
            </a:r>
          </a:p>
        </p:txBody>
      </p:sp>
      <p:sp>
        <p:nvSpPr>
          <p:cNvPr id="5" name="TextBox 4"/>
          <p:cNvSpPr txBox="1"/>
          <p:nvPr/>
        </p:nvSpPr>
        <p:spPr>
          <a:xfrm>
            <a:off x="1451484" y="4778718"/>
            <a:ext cx="9505056" cy="923330"/>
          </a:xfrm>
          <a:prstGeom prst="rect">
            <a:avLst/>
          </a:prstGeom>
          <a:noFill/>
        </p:spPr>
        <p:txBody>
          <a:bodyPr wrap="square" rtlCol="0">
            <a:spAutoFit/>
          </a:bodyPr>
          <a:lstStyle/>
          <a:p>
            <a:endParaRPr lang="en-US" dirty="0"/>
          </a:p>
          <a:p>
            <a:r>
              <a:rPr lang="en-US" dirty="0"/>
              <a:t>This is not usually a problem for a typical model rocket, but if you begin building larger rockets with multiple sections mated together, then bending could become an issue…</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31840" y="2571814"/>
            <a:ext cx="6012160" cy="2016224"/>
          </a:xfrm>
          <a:prstGeom prst="rect">
            <a:avLst/>
          </a:prstGeom>
        </p:spPr>
      </p:pic>
      <p:sp>
        <p:nvSpPr>
          <p:cNvPr id="6" name="Up Arrow 5"/>
          <p:cNvSpPr/>
          <p:nvPr/>
        </p:nvSpPr>
        <p:spPr>
          <a:xfrm>
            <a:off x="4007768" y="2024844"/>
            <a:ext cx="720080" cy="10801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8092214" y="2052636"/>
            <a:ext cx="720080" cy="10801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99856" y="2024844"/>
            <a:ext cx="1260140" cy="369332"/>
          </a:xfrm>
          <a:prstGeom prst="rect">
            <a:avLst/>
          </a:prstGeom>
          <a:noFill/>
        </p:spPr>
        <p:txBody>
          <a:bodyPr wrap="square" rtlCol="0">
            <a:spAutoFit/>
          </a:bodyPr>
          <a:lstStyle/>
          <a:p>
            <a:r>
              <a:rPr lang="en-US" dirty="0"/>
              <a:t>Fin Lift</a:t>
            </a:r>
          </a:p>
        </p:txBody>
      </p:sp>
      <p:sp>
        <p:nvSpPr>
          <p:cNvPr id="10" name="TextBox 9"/>
          <p:cNvSpPr txBox="1"/>
          <p:nvPr/>
        </p:nvSpPr>
        <p:spPr>
          <a:xfrm>
            <a:off x="7087937" y="2024844"/>
            <a:ext cx="1260140" cy="369332"/>
          </a:xfrm>
          <a:prstGeom prst="rect">
            <a:avLst/>
          </a:prstGeom>
          <a:noFill/>
        </p:spPr>
        <p:txBody>
          <a:bodyPr wrap="square" rtlCol="0">
            <a:spAutoFit/>
          </a:bodyPr>
          <a:lstStyle/>
          <a:p>
            <a:r>
              <a:rPr lang="en-US" dirty="0"/>
              <a:t>Nose Lift</a:t>
            </a:r>
          </a:p>
        </p:txBody>
      </p:sp>
    </p:spTree>
    <p:extLst>
      <p:ext uri="{BB962C8B-B14F-4D97-AF65-F5344CB8AC3E}">
        <p14:creationId xmlns:p14="http://schemas.microsoft.com/office/powerpoint/2010/main" val="40307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29</a:t>
            </a:fld>
            <a:endParaRPr lang="en-US"/>
          </a:p>
        </p:txBody>
      </p:sp>
      <p:sp>
        <p:nvSpPr>
          <p:cNvPr id="4" name="Title 2"/>
          <p:cNvSpPr txBox="1">
            <a:spLocks/>
          </p:cNvSpPr>
          <p:nvPr/>
        </p:nvSpPr>
        <p:spPr>
          <a:xfrm>
            <a:off x="2063552" y="116632"/>
            <a:ext cx="8229600" cy="616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0000"/>
                </a:solidFill>
              </a:rPr>
              <a:t>Nose and Fin Lift </a:t>
            </a:r>
          </a:p>
        </p:txBody>
      </p:sp>
      <p:sp>
        <p:nvSpPr>
          <p:cNvPr id="5" name="TextBox 4"/>
          <p:cNvSpPr txBox="1"/>
          <p:nvPr/>
        </p:nvSpPr>
        <p:spPr>
          <a:xfrm>
            <a:off x="1127448" y="1052737"/>
            <a:ext cx="10153128" cy="4678204"/>
          </a:xfrm>
          <a:prstGeom prst="rect">
            <a:avLst/>
          </a:prstGeom>
          <a:noFill/>
        </p:spPr>
        <p:txBody>
          <a:bodyPr wrap="square" rtlCol="0">
            <a:spAutoFit/>
          </a:bodyPr>
          <a:lstStyle/>
          <a:p>
            <a:r>
              <a:rPr lang="en-US" sz="2000" b="1" dirty="0">
                <a:solidFill>
                  <a:srgbClr val="FF0000"/>
                </a:solidFill>
              </a:rPr>
              <a:t>Fin Lift:</a:t>
            </a:r>
          </a:p>
          <a:p>
            <a:endParaRPr lang="en-US" sz="2000" dirty="0"/>
          </a:p>
          <a:p>
            <a:r>
              <a:rPr lang="en-US" sz="2000" dirty="0"/>
              <a:t>Fin lift was described earlier.  Use the same approach to calculate the fin lift, but now you need to double the lift (assuming a 4 fin rocket) since two of the fins are actually contributing to the restoring moment that makes the rocket stable.</a:t>
            </a:r>
          </a:p>
          <a:p>
            <a:endParaRPr lang="en-US" sz="2000" dirty="0"/>
          </a:p>
          <a:p>
            <a:r>
              <a:rPr lang="en-US" sz="2000" dirty="0"/>
              <a:t>                            Applicable Fin Lift   =    2  x  Lift of Single Fin</a:t>
            </a:r>
          </a:p>
          <a:p>
            <a:endParaRPr lang="en-US" sz="2000" dirty="0"/>
          </a:p>
          <a:p>
            <a:r>
              <a:rPr lang="en-US" sz="2000" dirty="0"/>
              <a:t>To provide safety margin and to account for unknowns and assumptions, multiply the Applicable Fin Lift by 2 (two) to determine the Test Load.  </a:t>
            </a:r>
          </a:p>
          <a:p>
            <a:endParaRPr lang="en-US" sz="2000" dirty="0"/>
          </a:p>
          <a:p>
            <a:r>
              <a:rPr lang="en-US" sz="2000" dirty="0"/>
              <a:t>Using our earlier fin calculations, the Test Load is:</a:t>
            </a:r>
          </a:p>
          <a:p>
            <a:endParaRPr lang="en-US" sz="2000" dirty="0"/>
          </a:p>
          <a:p>
            <a:r>
              <a:rPr lang="en-US" sz="2000" dirty="0">
                <a:solidFill>
                  <a:srgbClr val="FF0000"/>
                </a:solidFill>
              </a:rPr>
              <a:t>                 Test Load  =   1.5 </a:t>
            </a:r>
            <a:r>
              <a:rPr lang="en-US" sz="2000" dirty="0" err="1">
                <a:solidFill>
                  <a:srgbClr val="FF0000"/>
                </a:solidFill>
              </a:rPr>
              <a:t>lbs</a:t>
            </a:r>
            <a:r>
              <a:rPr lang="en-US" sz="2000" dirty="0">
                <a:solidFill>
                  <a:srgbClr val="FF0000"/>
                </a:solidFill>
              </a:rPr>
              <a:t>   x   2 fins   x   2 safety factor    =    6.0  </a:t>
            </a:r>
            <a:r>
              <a:rPr lang="en-US" sz="2000" dirty="0" err="1">
                <a:solidFill>
                  <a:srgbClr val="FF0000"/>
                </a:solidFill>
              </a:rPr>
              <a:t>lbs</a:t>
            </a:r>
            <a:r>
              <a:rPr lang="en-US" sz="2000" dirty="0">
                <a:solidFill>
                  <a:srgbClr val="FF0000"/>
                </a:solidFill>
              </a:rPr>
              <a:t>    </a:t>
            </a:r>
          </a:p>
          <a:p>
            <a:endParaRPr lang="en-US" dirty="0"/>
          </a:p>
        </p:txBody>
      </p:sp>
    </p:spTree>
    <p:extLst>
      <p:ext uri="{BB962C8B-B14F-4D97-AF65-F5344CB8AC3E}">
        <p14:creationId xmlns:p14="http://schemas.microsoft.com/office/powerpoint/2010/main" val="34081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715962"/>
          </a:xfrm>
        </p:spPr>
        <p:txBody>
          <a:bodyPr>
            <a:normAutofit/>
          </a:bodyPr>
          <a:lstStyle/>
          <a:p>
            <a:r>
              <a:rPr lang="en-US" sz="3200" dirty="0">
                <a:solidFill>
                  <a:srgbClr val="FF0000"/>
                </a:solidFill>
              </a:rPr>
              <a:t>What will your School Board allow?</a:t>
            </a:r>
          </a:p>
        </p:txBody>
      </p:sp>
      <p:sp>
        <p:nvSpPr>
          <p:cNvPr id="3" name="Content Placeholder 2"/>
          <p:cNvSpPr>
            <a:spLocks noGrp="1"/>
          </p:cNvSpPr>
          <p:nvPr>
            <p:ph idx="1"/>
          </p:nvPr>
        </p:nvSpPr>
        <p:spPr>
          <a:xfrm>
            <a:off x="1981200" y="1268760"/>
            <a:ext cx="7956884" cy="2952328"/>
          </a:xfrm>
        </p:spPr>
        <p:txBody>
          <a:bodyPr>
            <a:normAutofit fontScale="77500" lnSpcReduction="20000"/>
          </a:bodyPr>
          <a:lstStyle/>
          <a:p>
            <a:pPr>
              <a:lnSpc>
                <a:spcPct val="120000"/>
              </a:lnSpc>
              <a:spcBef>
                <a:spcPts val="1200"/>
              </a:spcBef>
            </a:pPr>
            <a:r>
              <a:rPr lang="en-US" b="1" dirty="0"/>
              <a:t>Safe flight operations are CRITICAL</a:t>
            </a:r>
          </a:p>
          <a:p>
            <a:pPr lvl="1">
              <a:lnSpc>
                <a:spcPct val="120000"/>
              </a:lnSpc>
              <a:spcBef>
                <a:spcPts val="1200"/>
              </a:spcBef>
            </a:pPr>
            <a:r>
              <a:rPr lang="en-US" dirty="0"/>
              <a:t>Maybe you can participate in regional high powered rocketry meets instead of launching on your own</a:t>
            </a:r>
          </a:p>
          <a:p>
            <a:pPr lvl="2">
              <a:lnSpc>
                <a:spcPct val="120000"/>
              </a:lnSpc>
              <a:spcBef>
                <a:spcPts val="1200"/>
              </a:spcBef>
              <a:buFont typeface="Wingdings" panose="05000000000000000000" pitchFamily="2" charset="2"/>
              <a:buChar char="§"/>
            </a:pPr>
            <a:r>
              <a:rPr lang="en-US" dirty="0"/>
              <a:t>Sanctioned meets tend to have reasonable safety practices</a:t>
            </a:r>
          </a:p>
          <a:p>
            <a:pPr lvl="2">
              <a:lnSpc>
                <a:spcPct val="120000"/>
              </a:lnSpc>
              <a:spcBef>
                <a:spcPts val="1200"/>
              </a:spcBef>
              <a:buFont typeface="Wingdings" panose="05000000000000000000" pitchFamily="2" charset="2"/>
              <a:buChar char="§"/>
            </a:pPr>
            <a:r>
              <a:rPr lang="en-US" dirty="0"/>
              <a:t>May be insured</a:t>
            </a:r>
          </a:p>
          <a:p>
            <a:pPr lvl="2">
              <a:lnSpc>
                <a:spcPct val="120000"/>
              </a:lnSpc>
              <a:spcBef>
                <a:spcPts val="1200"/>
              </a:spcBef>
              <a:buFont typeface="Wingdings" panose="05000000000000000000" pitchFamily="2" charset="2"/>
              <a:buChar char="§"/>
            </a:pPr>
            <a:r>
              <a:rPr lang="en-US" dirty="0"/>
              <a:t>Usually have large fields and big buffer between rockets and participants</a:t>
            </a:r>
          </a:p>
        </p:txBody>
      </p:sp>
      <p:sp>
        <p:nvSpPr>
          <p:cNvPr id="4" name="Slide Number Placeholder 3"/>
          <p:cNvSpPr>
            <a:spLocks noGrp="1"/>
          </p:cNvSpPr>
          <p:nvPr>
            <p:ph type="sldNum" sz="quarter" idx="12"/>
          </p:nvPr>
        </p:nvSpPr>
        <p:spPr/>
        <p:txBody>
          <a:bodyPr/>
          <a:lstStyle/>
          <a:p>
            <a:fld id="{AACA61AA-CFBF-4517-85C6-8C6E98F4C8C7}" type="slidenum">
              <a:rPr lang="en-US" smtClean="0"/>
              <a:t>3</a:t>
            </a:fld>
            <a:endParaRPr lang="en-US"/>
          </a:p>
        </p:txBody>
      </p:sp>
    </p:spTree>
    <p:extLst>
      <p:ext uri="{BB962C8B-B14F-4D97-AF65-F5344CB8AC3E}">
        <p14:creationId xmlns:p14="http://schemas.microsoft.com/office/powerpoint/2010/main" val="381658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CA61AA-CFBF-4517-85C6-8C6E98F4C8C7}" type="slidenum">
              <a:rPr lang="en-US" smtClean="0"/>
              <a:t>30</a:t>
            </a:fld>
            <a:endParaRPr lang="en-US"/>
          </a:p>
        </p:txBody>
      </p:sp>
      <p:grpSp>
        <p:nvGrpSpPr>
          <p:cNvPr id="5" name="Group 4"/>
          <p:cNvGrpSpPr/>
          <p:nvPr/>
        </p:nvGrpSpPr>
        <p:grpSpPr>
          <a:xfrm rot="626261">
            <a:off x="4776185" y="3181595"/>
            <a:ext cx="4406625" cy="936104"/>
            <a:chOff x="2159732" y="2672916"/>
            <a:chExt cx="4406625" cy="936104"/>
          </a:xfrm>
        </p:grpSpPr>
        <p:sp>
          <p:nvSpPr>
            <p:cNvPr id="4" name="Oval 3"/>
            <p:cNvSpPr/>
            <p:nvPr/>
          </p:nvSpPr>
          <p:spPr>
            <a:xfrm>
              <a:off x="2159732" y="2672916"/>
              <a:ext cx="2160240"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362001" y="2672916"/>
              <a:ext cx="3204356" cy="936104"/>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Arrow Connector 6"/>
          <p:cNvCxnSpPr/>
          <p:nvPr/>
        </p:nvCxnSpPr>
        <p:spPr>
          <a:xfrm>
            <a:off x="2603612" y="3438246"/>
            <a:ext cx="1224136" cy="0"/>
          </a:xfrm>
          <a:prstGeom prst="straightConnector1">
            <a:avLst/>
          </a:prstGeom>
          <a:ln w="571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603612" y="3762282"/>
            <a:ext cx="1224136" cy="0"/>
          </a:xfrm>
          <a:prstGeom prst="straightConnector1">
            <a:avLst/>
          </a:prstGeom>
          <a:ln w="571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603612" y="4086318"/>
            <a:ext cx="1224136" cy="0"/>
          </a:xfrm>
          <a:prstGeom prst="straightConnector1">
            <a:avLst/>
          </a:prstGeom>
          <a:ln w="571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603612" y="3114210"/>
            <a:ext cx="1224136" cy="0"/>
          </a:xfrm>
          <a:prstGeom prst="straightConnector1">
            <a:avLst/>
          </a:prstGeom>
          <a:ln w="571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603612" y="2790174"/>
            <a:ext cx="1224136" cy="0"/>
          </a:xfrm>
          <a:prstGeom prst="straightConnector1">
            <a:avLst/>
          </a:prstGeom>
          <a:ln w="571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43772" y="3114211"/>
            <a:ext cx="5688632" cy="98794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3" idx="1"/>
          </p:cNvCxnSpPr>
          <p:nvPr/>
        </p:nvCxnSpPr>
        <p:spPr>
          <a:xfrm>
            <a:off x="4043772" y="3446164"/>
            <a:ext cx="1951246" cy="2212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30903" y="3468292"/>
            <a:ext cx="1188132" cy="523220"/>
          </a:xfrm>
          <a:prstGeom prst="rect">
            <a:avLst/>
          </a:prstGeom>
          <a:noFill/>
        </p:spPr>
        <p:txBody>
          <a:bodyPr wrap="square" rtlCol="0">
            <a:spAutoFit/>
          </a:bodyPr>
          <a:lstStyle/>
          <a:p>
            <a:r>
              <a:rPr lang="en-US" sz="1400" dirty="0"/>
              <a:t>Angle of Attack</a:t>
            </a:r>
          </a:p>
        </p:txBody>
      </p:sp>
      <p:sp>
        <p:nvSpPr>
          <p:cNvPr id="18" name="Up Arrow 17"/>
          <p:cNvSpPr/>
          <p:nvPr/>
        </p:nvSpPr>
        <p:spPr>
          <a:xfrm>
            <a:off x="5319036" y="1962082"/>
            <a:ext cx="555855" cy="828092"/>
          </a:xfrm>
          <a:prstGeom prst="upArrow">
            <a:avLst>
              <a:gd name="adj1" fmla="val 50000"/>
              <a:gd name="adj2" fmla="val 7299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096000" y="1962083"/>
            <a:ext cx="2700300" cy="646331"/>
          </a:xfrm>
          <a:prstGeom prst="rect">
            <a:avLst/>
          </a:prstGeom>
          <a:noFill/>
        </p:spPr>
        <p:txBody>
          <a:bodyPr wrap="square" rtlCol="0">
            <a:spAutoFit/>
          </a:bodyPr>
          <a:lstStyle/>
          <a:p>
            <a:r>
              <a:rPr lang="en-US" dirty="0"/>
              <a:t>Nose lift due to the curved shape and angle of attack</a:t>
            </a:r>
          </a:p>
        </p:txBody>
      </p:sp>
      <p:sp>
        <p:nvSpPr>
          <p:cNvPr id="20" name="Title 2"/>
          <p:cNvSpPr txBox="1">
            <a:spLocks/>
          </p:cNvSpPr>
          <p:nvPr/>
        </p:nvSpPr>
        <p:spPr>
          <a:xfrm>
            <a:off x="2063552" y="116632"/>
            <a:ext cx="8229600" cy="616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0000"/>
                </a:solidFill>
              </a:rPr>
              <a:t>Nose and Fin Lift </a:t>
            </a:r>
          </a:p>
        </p:txBody>
      </p:sp>
      <p:sp>
        <p:nvSpPr>
          <p:cNvPr id="21" name="TextBox 20"/>
          <p:cNvSpPr txBox="1"/>
          <p:nvPr/>
        </p:nvSpPr>
        <p:spPr>
          <a:xfrm>
            <a:off x="2909646" y="5553445"/>
            <a:ext cx="6372708" cy="369332"/>
          </a:xfrm>
          <a:prstGeom prst="rect">
            <a:avLst/>
          </a:prstGeom>
          <a:noFill/>
        </p:spPr>
        <p:txBody>
          <a:bodyPr wrap="square" rtlCol="0">
            <a:spAutoFit/>
          </a:bodyPr>
          <a:lstStyle/>
          <a:p>
            <a:pPr algn="ctr"/>
            <a:r>
              <a:rPr lang="en-US" dirty="0"/>
              <a:t>Assume the Lift Coefficient for an </a:t>
            </a:r>
            <a:r>
              <a:rPr lang="en-US" dirty="0" err="1"/>
              <a:t>Ogive</a:t>
            </a:r>
            <a:r>
              <a:rPr lang="en-US" dirty="0"/>
              <a:t> nose cone is 0.3 (</a:t>
            </a:r>
            <a:r>
              <a:rPr lang="en-US" dirty="0" err="1"/>
              <a:t>unitless</a:t>
            </a:r>
            <a:r>
              <a:rPr lang="en-US" dirty="0"/>
              <a:t>).</a:t>
            </a:r>
          </a:p>
        </p:txBody>
      </p:sp>
    </p:spTree>
    <p:extLst>
      <p:ext uri="{BB962C8B-B14F-4D97-AF65-F5344CB8AC3E}">
        <p14:creationId xmlns:p14="http://schemas.microsoft.com/office/powerpoint/2010/main" val="370912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CA61AA-CFBF-4517-85C6-8C6E98F4C8C7}" type="slidenum">
              <a:rPr lang="en-US" smtClean="0"/>
              <a:t>31</a:t>
            </a:fld>
            <a:endParaRPr lang="en-US"/>
          </a:p>
        </p:txBody>
      </p:sp>
      <p:sp>
        <p:nvSpPr>
          <p:cNvPr id="3" name="TextBox 2"/>
          <p:cNvSpPr txBox="1"/>
          <p:nvPr/>
        </p:nvSpPr>
        <p:spPr>
          <a:xfrm>
            <a:off x="1127448" y="2360499"/>
            <a:ext cx="9757084" cy="1938992"/>
          </a:xfrm>
          <a:prstGeom prst="rect">
            <a:avLst/>
          </a:prstGeom>
          <a:noFill/>
        </p:spPr>
        <p:txBody>
          <a:bodyPr wrap="square" rtlCol="0">
            <a:spAutoFit/>
          </a:bodyPr>
          <a:lstStyle/>
          <a:p>
            <a:r>
              <a:rPr lang="en-US" sz="2400" b="1" dirty="0">
                <a:solidFill>
                  <a:srgbClr val="FF0000"/>
                </a:solidFill>
              </a:rPr>
              <a:t>Lift  =   ½   x   Air Density    x    Velocity</a:t>
            </a:r>
            <a:r>
              <a:rPr lang="en-US" sz="2400" b="1" baseline="30000" dirty="0">
                <a:solidFill>
                  <a:srgbClr val="FF0000"/>
                </a:solidFill>
              </a:rPr>
              <a:t>2</a:t>
            </a:r>
            <a:r>
              <a:rPr lang="en-US" sz="2400" b="1" dirty="0">
                <a:solidFill>
                  <a:srgbClr val="FF0000"/>
                </a:solidFill>
              </a:rPr>
              <a:t>    x     C</a:t>
            </a:r>
            <a:r>
              <a:rPr lang="en-US" sz="2400" b="1" baseline="-25000" dirty="0">
                <a:solidFill>
                  <a:srgbClr val="FF0000"/>
                </a:solidFill>
              </a:rPr>
              <a:t>L</a:t>
            </a:r>
            <a:r>
              <a:rPr lang="en-US" sz="2400" b="1" dirty="0">
                <a:solidFill>
                  <a:srgbClr val="FF0000"/>
                </a:solidFill>
              </a:rPr>
              <a:t>    x     Ref Area</a:t>
            </a:r>
          </a:p>
          <a:p>
            <a:endParaRPr lang="en-US" sz="2400" dirty="0">
              <a:solidFill>
                <a:srgbClr val="FF0000"/>
              </a:solidFill>
            </a:endParaRPr>
          </a:p>
          <a:p>
            <a:r>
              <a:rPr lang="en-US" dirty="0"/>
              <a:t>Air Density	=   0.00237  lb*sec</a:t>
            </a:r>
            <a:r>
              <a:rPr lang="en-US" baseline="30000" dirty="0"/>
              <a:t>2</a:t>
            </a:r>
            <a:r>
              <a:rPr lang="en-US" dirty="0"/>
              <a:t>/ft</a:t>
            </a:r>
            <a:r>
              <a:rPr lang="en-US" baseline="30000" dirty="0"/>
              <a:t>4</a:t>
            </a:r>
          </a:p>
          <a:p>
            <a:r>
              <a:rPr lang="en-US" dirty="0"/>
              <a:t>Velocity		=   Maximum velocity of the rocket (Ft/Sec)</a:t>
            </a:r>
          </a:p>
          <a:p>
            <a:r>
              <a:rPr lang="en-US" dirty="0"/>
              <a:t>C</a:t>
            </a:r>
            <a:r>
              <a:rPr lang="en-US" baseline="-25000" dirty="0"/>
              <a:t>L</a:t>
            </a:r>
            <a:r>
              <a:rPr lang="en-US" dirty="0"/>
              <a:t>		=   Lift coefficient of the fin design (</a:t>
            </a:r>
            <a:r>
              <a:rPr lang="en-US" dirty="0" err="1"/>
              <a:t>unitless</a:t>
            </a:r>
            <a:r>
              <a:rPr lang="en-US" dirty="0"/>
              <a:t>)</a:t>
            </a:r>
          </a:p>
          <a:p>
            <a:r>
              <a:rPr lang="en-US" dirty="0"/>
              <a:t>Ref Area		=   Area of the base of the nose cone (Ft</a:t>
            </a:r>
            <a:r>
              <a:rPr lang="en-US" baseline="30000" dirty="0"/>
              <a:t>2</a:t>
            </a:r>
            <a:r>
              <a:rPr lang="en-US" dirty="0"/>
              <a:t>)</a:t>
            </a:r>
          </a:p>
        </p:txBody>
      </p:sp>
      <p:sp>
        <p:nvSpPr>
          <p:cNvPr id="4" name="TextBox 3"/>
          <p:cNvSpPr txBox="1"/>
          <p:nvPr/>
        </p:nvSpPr>
        <p:spPr>
          <a:xfrm>
            <a:off x="1199511" y="5144996"/>
            <a:ext cx="10092282" cy="1200329"/>
          </a:xfrm>
          <a:prstGeom prst="rect">
            <a:avLst/>
          </a:prstGeom>
          <a:noFill/>
        </p:spPr>
        <p:txBody>
          <a:bodyPr wrap="square" rtlCol="0">
            <a:spAutoFit/>
          </a:bodyPr>
          <a:lstStyle/>
          <a:p>
            <a:r>
              <a:rPr lang="en-US" sz="2400" b="1" dirty="0">
                <a:solidFill>
                  <a:srgbClr val="FF0000"/>
                </a:solidFill>
              </a:rPr>
              <a:t>Lift  =   0.5  x  0.00237 </a:t>
            </a:r>
            <a:r>
              <a:rPr lang="en-US" sz="1600" b="1" dirty="0">
                <a:solidFill>
                  <a:srgbClr val="FF0000"/>
                </a:solidFill>
              </a:rPr>
              <a:t>lb*sec</a:t>
            </a:r>
            <a:r>
              <a:rPr lang="en-US" sz="1600" b="1" baseline="30000" dirty="0">
                <a:solidFill>
                  <a:srgbClr val="FF0000"/>
                </a:solidFill>
              </a:rPr>
              <a:t>2</a:t>
            </a:r>
            <a:r>
              <a:rPr lang="en-US" sz="1600" b="1" dirty="0">
                <a:solidFill>
                  <a:srgbClr val="FF0000"/>
                </a:solidFill>
              </a:rPr>
              <a:t>/ft</a:t>
            </a:r>
            <a:r>
              <a:rPr lang="en-US" sz="1600" b="1" baseline="30000" dirty="0">
                <a:solidFill>
                  <a:srgbClr val="FF0000"/>
                </a:solidFill>
              </a:rPr>
              <a:t>4</a:t>
            </a:r>
            <a:r>
              <a:rPr lang="en-US" sz="2400" b="1" dirty="0">
                <a:solidFill>
                  <a:srgbClr val="FF0000"/>
                </a:solidFill>
              </a:rPr>
              <a:t>  x   (300 </a:t>
            </a:r>
            <a:r>
              <a:rPr lang="en-US" sz="1600" b="1" dirty="0" err="1">
                <a:solidFill>
                  <a:srgbClr val="FF0000"/>
                </a:solidFill>
              </a:rPr>
              <a:t>ft</a:t>
            </a:r>
            <a:r>
              <a:rPr lang="en-US" sz="1600" b="1" dirty="0">
                <a:solidFill>
                  <a:srgbClr val="FF0000"/>
                </a:solidFill>
              </a:rPr>
              <a:t>/sec</a:t>
            </a:r>
            <a:r>
              <a:rPr lang="en-US" sz="2400" b="1" dirty="0">
                <a:solidFill>
                  <a:srgbClr val="FF0000"/>
                </a:solidFill>
              </a:rPr>
              <a:t>)</a:t>
            </a:r>
            <a:r>
              <a:rPr lang="en-US" sz="2400" b="1" baseline="30000" dirty="0">
                <a:solidFill>
                  <a:srgbClr val="FF0000"/>
                </a:solidFill>
              </a:rPr>
              <a:t>2</a:t>
            </a:r>
            <a:r>
              <a:rPr lang="en-US" sz="2400" b="1" dirty="0">
                <a:solidFill>
                  <a:srgbClr val="FF0000"/>
                </a:solidFill>
              </a:rPr>
              <a:t>  x   0.3  x   0.049  </a:t>
            </a:r>
            <a:r>
              <a:rPr lang="en-US" sz="1600" b="1" dirty="0">
                <a:solidFill>
                  <a:srgbClr val="FF0000"/>
                </a:solidFill>
              </a:rPr>
              <a:t>Ft</a:t>
            </a:r>
            <a:r>
              <a:rPr lang="en-US" sz="1600" b="1" baseline="30000" dirty="0">
                <a:solidFill>
                  <a:srgbClr val="FF0000"/>
                </a:solidFill>
              </a:rPr>
              <a:t>2</a:t>
            </a:r>
          </a:p>
          <a:p>
            <a:endParaRPr lang="en-US" sz="2400" dirty="0">
              <a:solidFill>
                <a:srgbClr val="FF0000"/>
              </a:solidFill>
            </a:endParaRPr>
          </a:p>
          <a:p>
            <a:r>
              <a:rPr lang="en-US" sz="2400" dirty="0">
                <a:solidFill>
                  <a:srgbClr val="FF0000"/>
                </a:solidFill>
              </a:rPr>
              <a:t>                                          Nose Lift  =  1.0 lb</a:t>
            </a:r>
          </a:p>
        </p:txBody>
      </p:sp>
      <p:sp>
        <p:nvSpPr>
          <p:cNvPr id="5" name="TextBox 4"/>
          <p:cNvSpPr txBox="1"/>
          <p:nvPr/>
        </p:nvSpPr>
        <p:spPr>
          <a:xfrm>
            <a:off x="911551" y="4540341"/>
            <a:ext cx="10279785" cy="369332"/>
          </a:xfrm>
          <a:prstGeom prst="rect">
            <a:avLst/>
          </a:prstGeom>
          <a:noFill/>
        </p:spPr>
        <p:txBody>
          <a:bodyPr wrap="square" rtlCol="0">
            <a:spAutoFit/>
          </a:bodyPr>
          <a:lstStyle/>
          <a:p>
            <a:r>
              <a:rPr lang="en-US" dirty="0"/>
              <a:t>Sample Ref Are:       Pi   x   (Radius)</a:t>
            </a:r>
            <a:r>
              <a:rPr lang="en-US" baseline="30000" dirty="0"/>
              <a:t>2</a:t>
            </a:r>
            <a:r>
              <a:rPr lang="en-US" dirty="0"/>
              <a:t>   =    3.1614   x    (1.5 in.)</a:t>
            </a:r>
            <a:r>
              <a:rPr lang="en-US" baseline="30000" dirty="0"/>
              <a:t>2</a:t>
            </a:r>
            <a:r>
              <a:rPr lang="en-US" dirty="0"/>
              <a:t>     =   7.1 in</a:t>
            </a:r>
            <a:r>
              <a:rPr lang="en-US" baseline="30000" dirty="0"/>
              <a:t>2</a:t>
            </a:r>
            <a:r>
              <a:rPr lang="en-US" dirty="0"/>
              <a:t>    =    0.049 Ft</a:t>
            </a:r>
            <a:r>
              <a:rPr lang="en-US" baseline="30000" dirty="0"/>
              <a:t>2</a:t>
            </a:r>
            <a:r>
              <a:rPr lang="en-US" dirty="0"/>
              <a:t> </a:t>
            </a:r>
            <a:endParaRPr lang="en-US" baseline="30000" dirty="0"/>
          </a:p>
        </p:txBody>
      </p:sp>
      <p:sp>
        <p:nvSpPr>
          <p:cNvPr id="7" name="TextBox 6"/>
          <p:cNvSpPr txBox="1"/>
          <p:nvPr/>
        </p:nvSpPr>
        <p:spPr>
          <a:xfrm>
            <a:off x="1129573" y="765219"/>
            <a:ext cx="9856715" cy="1200329"/>
          </a:xfrm>
          <a:prstGeom prst="rect">
            <a:avLst/>
          </a:prstGeom>
          <a:noFill/>
        </p:spPr>
        <p:txBody>
          <a:bodyPr wrap="square" rtlCol="0">
            <a:spAutoFit/>
          </a:bodyPr>
          <a:lstStyle/>
          <a:p>
            <a:r>
              <a:rPr lang="en-US" b="1" dirty="0">
                <a:solidFill>
                  <a:srgbClr val="FF0000"/>
                </a:solidFill>
              </a:rPr>
              <a:t>Nose Lift:</a:t>
            </a:r>
          </a:p>
          <a:p>
            <a:endParaRPr lang="en-US" dirty="0"/>
          </a:p>
          <a:p>
            <a:r>
              <a:rPr lang="en-US" dirty="0"/>
              <a:t>Nose lift is calculated in a similar manner as the fins.  The only difference is the “area” that is used.  The area is the cross-sectional area, (a.k.a. reference area) of the nose cone when viewed from the aft end. </a:t>
            </a:r>
          </a:p>
        </p:txBody>
      </p:sp>
      <p:sp>
        <p:nvSpPr>
          <p:cNvPr id="8" name="Title 2"/>
          <p:cNvSpPr txBox="1">
            <a:spLocks/>
          </p:cNvSpPr>
          <p:nvPr/>
        </p:nvSpPr>
        <p:spPr>
          <a:xfrm>
            <a:off x="2063552" y="116632"/>
            <a:ext cx="8229600" cy="616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0000"/>
                </a:solidFill>
              </a:rPr>
              <a:t>Nose and Fin Lift </a:t>
            </a:r>
          </a:p>
        </p:txBody>
      </p:sp>
    </p:spTree>
    <p:extLst>
      <p:ext uri="{BB962C8B-B14F-4D97-AF65-F5344CB8AC3E}">
        <p14:creationId xmlns:p14="http://schemas.microsoft.com/office/powerpoint/2010/main" val="120537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CA61AA-CFBF-4517-85C6-8C6E98F4C8C7}" type="slidenum">
              <a:rPr lang="en-US" smtClean="0"/>
              <a:t>32</a:t>
            </a:fld>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31840" y="3579926"/>
            <a:ext cx="6012160" cy="2016224"/>
          </a:xfrm>
          <a:prstGeom prst="rect">
            <a:avLst/>
          </a:prstGeom>
        </p:spPr>
      </p:pic>
      <p:sp>
        <p:nvSpPr>
          <p:cNvPr id="4" name="Up Arrow 3"/>
          <p:cNvSpPr/>
          <p:nvPr/>
        </p:nvSpPr>
        <p:spPr>
          <a:xfrm>
            <a:off x="4007768" y="3032956"/>
            <a:ext cx="720080" cy="10801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8081153" y="3595674"/>
            <a:ext cx="488062" cy="7642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59415" y="3595674"/>
            <a:ext cx="1260140" cy="369332"/>
          </a:xfrm>
          <a:prstGeom prst="rect">
            <a:avLst/>
          </a:prstGeom>
          <a:noFill/>
        </p:spPr>
        <p:txBody>
          <a:bodyPr wrap="square" rtlCol="0">
            <a:spAutoFit/>
          </a:bodyPr>
          <a:lstStyle/>
          <a:p>
            <a:r>
              <a:rPr lang="en-US" b="1" dirty="0">
                <a:solidFill>
                  <a:srgbClr val="FFFF00"/>
                </a:solidFill>
              </a:rPr>
              <a:t>6.0 </a:t>
            </a:r>
            <a:r>
              <a:rPr lang="en-US" b="1" dirty="0" err="1">
                <a:solidFill>
                  <a:srgbClr val="FFFF00"/>
                </a:solidFill>
              </a:rPr>
              <a:t>lbs</a:t>
            </a:r>
            <a:endParaRPr lang="en-US" b="1" dirty="0">
              <a:solidFill>
                <a:srgbClr val="FFFF00"/>
              </a:solidFill>
            </a:endParaRPr>
          </a:p>
        </p:txBody>
      </p:sp>
      <p:sp>
        <p:nvSpPr>
          <p:cNvPr id="7" name="TextBox 6"/>
          <p:cNvSpPr txBox="1"/>
          <p:nvPr/>
        </p:nvSpPr>
        <p:spPr>
          <a:xfrm>
            <a:off x="7447130" y="3852888"/>
            <a:ext cx="1260140" cy="369332"/>
          </a:xfrm>
          <a:prstGeom prst="rect">
            <a:avLst/>
          </a:prstGeom>
          <a:noFill/>
        </p:spPr>
        <p:txBody>
          <a:bodyPr wrap="square" rtlCol="0">
            <a:spAutoFit/>
          </a:bodyPr>
          <a:lstStyle/>
          <a:p>
            <a:r>
              <a:rPr lang="en-US" b="1" dirty="0">
                <a:solidFill>
                  <a:srgbClr val="FFFF00"/>
                </a:solidFill>
              </a:rPr>
              <a:t>2 </a:t>
            </a:r>
            <a:r>
              <a:rPr lang="en-US" b="1" dirty="0" err="1">
                <a:solidFill>
                  <a:srgbClr val="FFFF00"/>
                </a:solidFill>
              </a:rPr>
              <a:t>lbs</a:t>
            </a:r>
            <a:endParaRPr lang="en-US" b="1" dirty="0">
              <a:solidFill>
                <a:srgbClr val="FFFF00"/>
              </a:solidFill>
            </a:endParaRPr>
          </a:p>
        </p:txBody>
      </p:sp>
      <p:sp>
        <p:nvSpPr>
          <p:cNvPr id="8" name="TextBox 7"/>
          <p:cNvSpPr txBox="1"/>
          <p:nvPr/>
        </p:nvSpPr>
        <p:spPr>
          <a:xfrm>
            <a:off x="1223374" y="476673"/>
            <a:ext cx="9445134" cy="1569660"/>
          </a:xfrm>
          <a:prstGeom prst="rect">
            <a:avLst/>
          </a:prstGeom>
          <a:noFill/>
        </p:spPr>
        <p:txBody>
          <a:bodyPr wrap="square" rtlCol="0">
            <a:spAutoFit/>
          </a:bodyPr>
          <a:lstStyle/>
          <a:p>
            <a:r>
              <a:rPr lang="en-US" sz="2400" dirty="0"/>
              <a:t>We should apply our safety factor of 2 (two) once again.  Our Test Load becomes:</a:t>
            </a:r>
          </a:p>
          <a:p>
            <a:endParaRPr lang="en-US" sz="2400" dirty="0"/>
          </a:p>
          <a:p>
            <a:r>
              <a:rPr lang="en-US" sz="2400" dirty="0">
                <a:solidFill>
                  <a:srgbClr val="FF0000"/>
                </a:solidFill>
              </a:rPr>
              <a:t>                               Test Load   =    1 lb   x   2   =   2 lb</a:t>
            </a:r>
          </a:p>
        </p:txBody>
      </p:sp>
      <p:sp>
        <p:nvSpPr>
          <p:cNvPr id="9" name="TextBox 8"/>
          <p:cNvSpPr txBox="1"/>
          <p:nvPr/>
        </p:nvSpPr>
        <p:spPr>
          <a:xfrm>
            <a:off x="1223374" y="2261361"/>
            <a:ext cx="9829092" cy="461665"/>
          </a:xfrm>
          <a:prstGeom prst="rect">
            <a:avLst/>
          </a:prstGeom>
          <a:noFill/>
        </p:spPr>
        <p:txBody>
          <a:bodyPr wrap="square" rtlCol="0">
            <a:spAutoFit/>
          </a:bodyPr>
          <a:lstStyle/>
          <a:p>
            <a:r>
              <a:rPr lang="en-US" sz="2400" dirty="0"/>
              <a:t>Our banana rocket is now subjected to the two bending loads.</a:t>
            </a:r>
          </a:p>
        </p:txBody>
      </p:sp>
    </p:spTree>
    <p:extLst>
      <p:ext uri="{BB962C8B-B14F-4D97-AF65-F5344CB8AC3E}">
        <p14:creationId xmlns:p14="http://schemas.microsoft.com/office/powerpoint/2010/main" val="31916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33</a:t>
            </a:fld>
            <a:endParaRPr lang="en-US"/>
          </a:p>
        </p:txBody>
      </p:sp>
      <p:sp>
        <p:nvSpPr>
          <p:cNvPr id="4" name="Title 2"/>
          <p:cNvSpPr txBox="1">
            <a:spLocks/>
          </p:cNvSpPr>
          <p:nvPr/>
        </p:nvSpPr>
        <p:spPr>
          <a:xfrm>
            <a:off x="2063552" y="148208"/>
            <a:ext cx="8229600" cy="6164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0000"/>
                </a:solidFill>
              </a:rPr>
              <a:t>Bend Test </a:t>
            </a:r>
          </a:p>
        </p:txBody>
      </p:sp>
      <p:grpSp>
        <p:nvGrpSpPr>
          <p:cNvPr id="5" name="Group 4"/>
          <p:cNvGrpSpPr/>
          <p:nvPr/>
        </p:nvGrpSpPr>
        <p:grpSpPr>
          <a:xfrm>
            <a:off x="2819636" y="4176170"/>
            <a:ext cx="6048672" cy="1224136"/>
            <a:chOff x="1583667" y="3717032"/>
            <a:chExt cx="6048672" cy="1224136"/>
          </a:xfrm>
        </p:grpSpPr>
        <p:grpSp>
          <p:nvGrpSpPr>
            <p:cNvPr id="6" name="Group 5"/>
            <p:cNvGrpSpPr/>
            <p:nvPr/>
          </p:nvGrpSpPr>
          <p:grpSpPr>
            <a:xfrm>
              <a:off x="1583667" y="3717032"/>
              <a:ext cx="5796644" cy="1224136"/>
              <a:chOff x="1367644" y="1376772"/>
              <a:chExt cx="5796644" cy="1224136"/>
            </a:xfrm>
          </p:grpSpPr>
          <p:sp>
            <p:nvSpPr>
              <p:cNvPr id="8" name="Rectangle 7"/>
              <p:cNvSpPr/>
              <p:nvPr/>
            </p:nvSpPr>
            <p:spPr>
              <a:xfrm>
                <a:off x="2951820" y="1772816"/>
                <a:ext cx="4212468"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6200000">
                <a:off x="1943218" y="1197242"/>
                <a:ext cx="432048" cy="1583196"/>
              </a:xfrm>
              <a:prstGeom prst="triangle">
                <a:avLst>
                  <a:gd name="adj" fmla="val 542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a:off x="6515236" y="1376772"/>
                <a:ext cx="612068" cy="396044"/>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10800000">
                <a:off x="6515236" y="2204864"/>
                <a:ext cx="612068" cy="396044"/>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rapezoid 6"/>
            <p:cNvSpPr/>
            <p:nvPr/>
          </p:nvSpPr>
          <p:spPr>
            <a:xfrm rot="5400000">
              <a:off x="7290301" y="4203086"/>
              <a:ext cx="432048" cy="252028"/>
            </a:xfrm>
            <a:prstGeom prst="trapezoid">
              <a:avLst>
                <a:gd name="adj" fmla="val 3588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6816080" y="4374192"/>
            <a:ext cx="252028" cy="1998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a:off x="7644172" y="5508320"/>
            <a:ext cx="540060" cy="468051"/>
          </a:xfrm>
          <a:prstGeom prst="trapezoi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endCxn id="17" idx="0"/>
          </p:cNvCxnSpPr>
          <p:nvPr/>
        </p:nvCxnSpPr>
        <p:spPr>
          <a:xfrm flipH="1">
            <a:off x="7914202" y="4464203"/>
            <a:ext cx="18002" cy="1044117"/>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67408" y="918098"/>
            <a:ext cx="4671219" cy="1477328"/>
          </a:xfrm>
          <a:prstGeom prst="rect">
            <a:avLst/>
          </a:prstGeom>
          <a:noFill/>
        </p:spPr>
        <p:txBody>
          <a:bodyPr wrap="square" rtlCol="0">
            <a:spAutoFit/>
          </a:bodyPr>
          <a:lstStyle/>
          <a:p>
            <a:r>
              <a:rPr lang="en-US" dirty="0"/>
              <a:t>Hang the weights on the body tube at the base of the nose cone and right in front of the fins.  These are not the exact positions of the lifting loads, but our safety factor (x2) allows us to get away with the approximation…</a:t>
            </a:r>
          </a:p>
        </p:txBody>
      </p:sp>
      <p:sp>
        <p:nvSpPr>
          <p:cNvPr id="22" name="Trapezoid 21"/>
          <p:cNvSpPr/>
          <p:nvPr/>
        </p:nvSpPr>
        <p:spPr>
          <a:xfrm>
            <a:off x="4151784" y="5508320"/>
            <a:ext cx="540060" cy="468051"/>
          </a:xfrm>
          <a:prstGeom prst="trapezoi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2" idx="0"/>
          </p:cNvCxnSpPr>
          <p:nvPr/>
        </p:nvCxnSpPr>
        <p:spPr>
          <a:xfrm flipH="1">
            <a:off x="4421814" y="4464203"/>
            <a:ext cx="18002" cy="1044117"/>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075613" y="5141803"/>
            <a:ext cx="1700699" cy="1077218"/>
          </a:xfrm>
          <a:prstGeom prst="rect">
            <a:avLst/>
          </a:prstGeom>
          <a:noFill/>
        </p:spPr>
        <p:txBody>
          <a:bodyPr wrap="square" rtlCol="0">
            <a:spAutoFit/>
          </a:bodyPr>
          <a:lstStyle/>
          <a:p>
            <a:r>
              <a:rPr lang="en-US" sz="1600" dirty="0"/>
              <a:t>The rocket is held at the CG which is where the forces act around…</a:t>
            </a:r>
          </a:p>
        </p:txBody>
      </p:sp>
      <p:sp>
        <p:nvSpPr>
          <p:cNvPr id="25" name="TextBox 24"/>
          <p:cNvSpPr txBox="1"/>
          <p:nvPr/>
        </p:nvSpPr>
        <p:spPr>
          <a:xfrm>
            <a:off x="8273261" y="5693662"/>
            <a:ext cx="1260140" cy="369332"/>
          </a:xfrm>
          <a:prstGeom prst="rect">
            <a:avLst/>
          </a:prstGeom>
          <a:noFill/>
        </p:spPr>
        <p:txBody>
          <a:bodyPr wrap="square" rtlCol="0">
            <a:spAutoFit/>
          </a:bodyPr>
          <a:lstStyle/>
          <a:p>
            <a:r>
              <a:rPr lang="en-US" dirty="0"/>
              <a:t>6.0 </a:t>
            </a:r>
            <a:r>
              <a:rPr lang="en-US" dirty="0" err="1"/>
              <a:t>lbs</a:t>
            </a:r>
            <a:endParaRPr lang="en-US" dirty="0"/>
          </a:p>
        </p:txBody>
      </p:sp>
      <p:sp>
        <p:nvSpPr>
          <p:cNvPr id="26" name="TextBox 25"/>
          <p:cNvSpPr txBox="1"/>
          <p:nvPr/>
        </p:nvSpPr>
        <p:spPr>
          <a:xfrm>
            <a:off x="3489932" y="5688892"/>
            <a:ext cx="1260140" cy="369332"/>
          </a:xfrm>
          <a:prstGeom prst="rect">
            <a:avLst/>
          </a:prstGeom>
          <a:noFill/>
        </p:spPr>
        <p:txBody>
          <a:bodyPr wrap="square" rtlCol="0">
            <a:spAutoFit/>
          </a:bodyPr>
          <a:lstStyle/>
          <a:p>
            <a:r>
              <a:rPr lang="en-US" dirty="0"/>
              <a:t>2 </a:t>
            </a:r>
            <a:r>
              <a:rPr lang="en-US" dirty="0" err="1"/>
              <a:t>lbs</a:t>
            </a:r>
            <a:endParaRPr lang="en-US" dirty="0"/>
          </a:p>
        </p:txBody>
      </p:sp>
      <p:cxnSp>
        <p:nvCxnSpPr>
          <p:cNvPr id="28" name="Straight Connector 27"/>
          <p:cNvCxnSpPr/>
          <p:nvPr/>
        </p:nvCxnSpPr>
        <p:spPr>
          <a:xfrm>
            <a:off x="2243573" y="6372414"/>
            <a:ext cx="728982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17140" y="1013301"/>
            <a:ext cx="4075305" cy="2602870"/>
          </a:xfrm>
          <a:prstGeom prst="rect">
            <a:avLst/>
          </a:prstGeom>
        </p:spPr>
      </p:pic>
      <p:sp>
        <p:nvSpPr>
          <p:cNvPr id="30" name="TextBox 29"/>
          <p:cNvSpPr txBox="1"/>
          <p:nvPr/>
        </p:nvSpPr>
        <p:spPr>
          <a:xfrm>
            <a:off x="1343472" y="3284985"/>
            <a:ext cx="4212468" cy="646331"/>
          </a:xfrm>
          <a:prstGeom prst="rect">
            <a:avLst/>
          </a:prstGeom>
          <a:noFill/>
        </p:spPr>
        <p:txBody>
          <a:bodyPr wrap="square" rtlCol="0">
            <a:spAutoFit/>
          </a:bodyPr>
          <a:lstStyle/>
          <a:p>
            <a:r>
              <a:rPr lang="en-US" dirty="0"/>
              <a:t>If the rocket doesn’t sag or break in half, it should be OK.</a:t>
            </a:r>
          </a:p>
        </p:txBody>
      </p:sp>
    </p:spTree>
    <p:extLst>
      <p:ext uri="{BB962C8B-B14F-4D97-AF65-F5344CB8AC3E}">
        <p14:creationId xmlns:p14="http://schemas.microsoft.com/office/powerpoint/2010/main" val="41941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34</a:t>
            </a:fld>
            <a:endParaRPr lang="en-US"/>
          </a:p>
        </p:txBody>
      </p:sp>
      <p:sp>
        <p:nvSpPr>
          <p:cNvPr id="4" name="TextBox 3"/>
          <p:cNvSpPr txBox="1"/>
          <p:nvPr/>
        </p:nvSpPr>
        <p:spPr>
          <a:xfrm>
            <a:off x="3071664" y="2348881"/>
            <a:ext cx="6192688" cy="769441"/>
          </a:xfrm>
          <a:prstGeom prst="rect">
            <a:avLst/>
          </a:prstGeom>
          <a:noFill/>
        </p:spPr>
        <p:txBody>
          <a:bodyPr wrap="square" rtlCol="0">
            <a:spAutoFit/>
          </a:bodyPr>
          <a:lstStyle/>
          <a:p>
            <a:pPr algn="ctr"/>
            <a:r>
              <a:rPr lang="en-US" sz="4400" dirty="0">
                <a:solidFill>
                  <a:srgbClr val="FF0000"/>
                </a:solidFill>
              </a:rPr>
              <a:t>Recovery System Testing</a:t>
            </a:r>
          </a:p>
        </p:txBody>
      </p:sp>
    </p:spTree>
    <p:extLst>
      <p:ext uri="{BB962C8B-B14F-4D97-AF65-F5344CB8AC3E}">
        <p14:creationId xmlns:p14="http://schemas.microsoft.com/office/powerpoint/2010/main" val="316975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935" y="152636"/>
            <a:ext cx="8229600" cy="598078"/>
          </a:xfrm>
        </p:spPr>
        <p:txBody>
          <a:bodyPr>
            <a:normAutofit/>
          </a:bodyPr>
          <a:lstStyle/>
          <a:p>
            <a:r>
              <a:rPr lang="en-US" sz="3200" dirty="0">
                <a:solidFill>
                  <a:srgbClr val="FF0000"/>
                </a:solidFill>
              </a:rPr>
              <a:t>Parachutes </a:t>
            </a:r>
          </a:p>
        </p:txBody>
      </p:sp>
      <p:sp>
        <p:nvSpPr>
          <p:cNvPr id="3" name="TextBox 2"/>
          <p:cNvSpPr txBox="1"/>
          <p:nvPr/>
        </p:nvSpPr>
        <p:spPr>
          <a:xfrm>
            <a:off x="1091444" y="965776"/>
            <a:ext cx="10490956" cy="363176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t>It’s good to know the drag coefficient of the parachute, but atmospheric conditions (wind turbulence and thermals) will make the parachute deviate quite a bit from the theoretical descent</a:t>
            </a:r>
          </a:p>
          <a:p>
            <a:pPr marL="800100" lvl="1" indent="-342900">
              <a:spcAft>
                <a:spcPts val="1200"/>
              </a:spcAft>
              <a:buFont typeface="Calibri" panose="020F0502020204030204" pitchFamily="34" charset="0"/>
              <a:buChar char="‒"/>
            </a:pPr>
            <a:r>
              <a:rPr lang="en-US" sz="2000" dirty="0"/>
              <a:t>Parachute drift distances can be estimated by calculating the descent time and multiplying by the average wind velocity</a:t>
            </a:r>
          </a:p>
          <a:p>
            <a:pPr marL="800100" lvl="1" indent="-342900">
              <a:spcAft>
                <a:spcPts val="1200"/>
              </a:spcAft>
              <a:buFont typeface="Calibri" panose="020F0502020204030204" pitchFamily="34" charset="0"/>
              <a:buChar char="‒"/>
            </a:pPr>
            <a:r>
              <a:rPr lang="en-US" sz="2000" dirty="0"/>
              <a:t> </a:t>
            </a:r>
            <a:r>
              <a:rPr lang="en-US" sz="2000" dirty="0">
                <a:solidFill>
                  <a:srgbClr val="FF0000"/>
                </a:solidFill>
              </a:rPr>
              <a:t>Ft  (drift distance)      =    Sec (chute descent time)        x     Ft/Sec  (wind speed) </a:t>
            </a:r>
          </a:p>
          <a:p>
            <a:pPr marL="800100" lvl="1" indent="-342900">
              <a:spcAft>
                <a:spcPts val="1200"/>
              </a:spcAft>
              <a:buFont typeface="Calibri" panose="020F0502020204030204" pitchFamily="34" charset="0"/>
              <a:buChar char="‒"/>
            </a:pPr>
            <a:r>
              <a:rPr lang="en-US" sz="2000" dirty="0"/>
              <a:t>The parachute must be able to withstand the deployment loads</a:t>
            </a:r>
          </a:p>
          <a:p>
            <a:pPr marL="1257300" lvl="2" indent="-342900">
              <a:spcAft>
                <a:spcPts val="1200"/>
              </a:spcAft>
              <a:buFont typeface="Courier New" panose="02070309020205020404" pitchFamily="49" charset="0"/>
              <a:buChar char="o"/>
            </a:pPr>
            <a:r>
              <a:rPr lang="en-US" sz="2000" dirty="0"/>
              <a:t>Will suspension lines stay attached to the canopy?</a:t>
            </a:r>
          </a:p>
          <a:p>
            <a:pPr marL="1257300" lvl="2" indent="-342900">
              <a:spcAft>
                <a:spcPts val="1200"/>
              </a:spcAft>
              <a:buFont typeface="Courier New" panose="02070309020205020404" pitchFamily="49" charset="0"/>
              <a:buChar char="o"/>
            </a:pPr>
            <a:r>
              <a:rPr lang="en-US" sz="2000" dirty="0"/>
              <a:t>Is the shock attenuation system (elastic cord) adequate to dissipate the opening loads?</a:t>
            </a:r>
          </a:p>
        </p:txBody>
      </p:sp>
      <p:sp>
        <p:nvSpPr>
          <p:cNvPr id="6" name="Slide Number Placeholder 5"/>
          <p:cNvSpPr>
            <a:spLocks noGrp="1"/>
          </p:cNvSpPr>
          <p:nvPr>
            <p:ph type="sldNum" sz="quarter" idx="12"/>
          </p:nvPr>
        </p:nvSpPr>
        <p:spPr/>
        <p:txBody>
          <a:bodyPr/>
          <a:lstStyle/>
          <a:p>
            <a:fld id="{AACA61AA-CFBF-4517-85C6-8C6E98F4C8C7}" type="slidenum">
              <a:rPr lang="en-US" smtClean="0"/>
              <a:t>35</a:t>
            </a:fld>
            <a:endParaRPr lang="en-US"/>
          </a:p>
        </p:txBody>
      </p:sp>
    </p:spTree>
    <p:extLst>
      <p:ext uri="{BB962C8B-B14F-4D97-AF65-F5344CB8AC3E}">
        <p14:creationId xmlns:p14="http://schemas.microsoft.com/office/powerpoint/2010/main" val="359517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935" y="152636"/>
            <a:ext cx="8229600" cy="598078"/>
          </a:xfrm>
        </p:spPr>
        <p:txBody>
          <a:bodyPr>
            <a:normAutofit/>
          </a:bodyPr>
          <a:lstStyle/>
          <a:p>
            <a:r>
              <a:rPr lang="en-US" sz="3200" dirty="0">
                <a:solidFill>
                  <a:srgbClr val="FF0000"/>
                </a:solidFill>
              </a:rPr>
              <a:t>Parachute Drop Test </a:t>
            </a:r>
          </a:p>
        </p:txBody>
      </p:sp>
      <p:sp>
        <p:nvSpPr>
          <p:cNvPr id="3" name="TextBox 2"/>
          <p:cNvSpPr txBox="1"/>
          <p:nvPr/>
        </p:nvSpPr>
        <p:spPr>
          <a:xfrm>
            <a:off x="731404" y="994658"/>
            <a:ext cx="10850996" cy="517064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t>Attach a test weight to the parachute – you need to know this weight accurately</a:t>
            </a:r>
          </a:p>
          <a:p>
            <a:pPr marL="800100" lvl="1" indent="-342900">
              <a:spcAft>
                <a:spcPts val="1200"/>
              </a:spcAft>
              <a:buFont typeface="Calibri" panose="020F0502020204030204" pitchFamily="34" charset="0"/>
              <a:buChar char="‒"/>
            </a:pPr>
            <a:r>
              <a:rPr lang="en-US" sz="2000" dirty="0"/>
              <a:t>Keep the weight as light as possible so it can be assumed that the parachute reaches terminal velocity right away (i.e. very quickly). </a:t>
            </a:r>
          </a:p>
          <a:p>
            <a:pPr marL="285750" indent="-285750">
              <a:spcAft>
                <a:spcPts val="1200"/>
              </a:spcAft>
              <a:buFont typeface="Arial" panose="020B0604020202020204" pitchFamily="34" charset="0"/>
              <a:buChar char="•"/>
            </a:pPr>
            <a:r>
              <a:rPr lang="en-US" sz="2000" dirty="0"/>
              <a:t>Drop the parachute from a high point – at least 20 </a:t>
            </a:r>
            <a:r>
              <a:rPr lang="en-US" sz="2000" dirty="0" err="1"/>
              <a:t>ft</a:t>
            </a:r>
            <a:r>
              <a:rPr lang="en-US" sz="2000" dirty="0"/>
              <a:t> high</a:t>
            </a:r>
          </a:p>
          <a:p>
            <a:pPr marL="800100" lvl="1" indent="-342900">
              <a:spcAft>
                <a:spcPts val="1200"/>
              </a:spcAft>
              <a:buFont typeface="Calibri" panose="020F0502020204030204" pitchFamily="34" charset="0"/>
              <a:buChar char="‒"/>
            </a:pPr>
            <a:r>
              <a:rPr lang="en-US" sz="2000" dirty="0"/>
              <a:t>Use an in-door stairwell or balcony to avoid wind effects</a:t>
            </a:r>
          </a:p>
          <a:p>
            <a:pPr marL="800100" lvl="1" indent="-342900">
              <a:spcAft>
                <a:spcPts val="1200"/>
              </a:spcAft>
              <a:buFont typeface="Calibri" panose="020F0502020204030204" pitchFamily="34" charset="0"/>
              <a:buChar char="‒"/>
            </a:pPr>
            <a:r>
              <a:rPr lang="en-US" sz="2000" dirty="0"/>
              <a:t>Keep away from walls so the parachute will descend unobstructed </a:t>
            </a:r>
          </a:p>
          <a:p>
            <a:pPr marL="285750" indent="-285750">
              <a:spcAft>
                <a:spcPts val="1200"/>
              </a:spcAft>
              <a:buFont typeface="Arial" panose="020B0604020202020204" pitchFamily="34" charset="0"/>
              <a:buChar char="•"/>
            </a:pPr>
            <a:r>
              <a:rPr lang="en-US" sz="2000" dirty="0"/>
              <a:t>Do not fold the parachute.  Hold the parachute from its apex then drop.  This will allow the parachute to open as quickly as possible.</a:t>
            </a:r>
          </a:p>
          <a:p>
            <a:pPr marL="285750" indent="-285750">
              <a:spcAft>
                <a:spcPts val="1200"/>
              </a:spcAft>
              <a:buFont typeface="Arial" panose="020B0604020202020204" pitchFamily="34" charset="0"/>
              <a:buChar char="•"/>
            </a:pPr>
            <a:r>
              <a:rPr lang="en-US" sz="2000" dirty="0"/>
              <a:t>Perform a number of tests to get an idea of when the parachute is fully open.  Is this 15 feet, 10 feet, or some other height above the floor?</a:t>
            </a:r>
          </a:p>
          <a:p>
            <a:pPr marL="800100" lvl="1" indent="-342900">
              <a:spcAft>
                <a:spcPts val="1200"/>
              </a:spcAft>
              <a:buFont typeface="Calibri" panose="020F0502020204030204" pitchFamily="34" charset="0"/>
              <a:buChar char="‒"/>
            </a:pPr>
            <a:r>
              <a:rPr lang="en-US" sz="2000" dirty="0"/>
              <a:t>This height will represent the fall distance under terminal velocity.  The velocity of the parachute will be determined by taking this distance (</a:t>
            </a:r>
            <a:r>
              <a:rPr lang="en-US" sz="2000" dirty="0" err="1"/>
              <a:t>ft</a:t>
            </a:r>
            <a:r>
              <a:rPr lang="en-US" sz="2000" dirty="0"/>
              <a:t>) and dividing it by the time it takes to hit the ground (sec).</a:t>
            </a:r>
          </a:p>
        </p:txBody>
      </p:sp>
      <p:sp>
        <p:nvSpPr>
          <p:cNvPr id="6" name="Slide Number Placeholder 5"/>
          <p:cNvSpPr>
            <a:spLocks noGrp="1"/>
          </p:cNvSpPr>
          <p:nvPr>
            <p:ph type="sldNum" sz="quarter" idx="12"/>
          </p:nvPr>
        </p:nvSpPr>
        <p:spPr/>
        <p:txBody>
          <a:bodyPr/>
          <a:lstStyle/>
          <a:p>
            <a:fld id="{AACA61AA-CFBF-4517-85C6-8C6E98F4C8C7}" type="slidenum">
              <a:rPr lang="en-US" smtClean="0"/>
              <a:t>36</a:t>
            </a:fld>
            <a:endParaRPr lang="en-US"/>
          </a:p>
        </p:txBody>
      </p:sp>
    </p:spTree>
    <p:extLst>
      <p:ext uri="{BB962C8B-B14F-4D97-AF65-F5344CB8AC3E}">
        <p14:creationId xmlns:p14="http://schemas.microsoft.com/office/powerpoint/2010/main" val="187479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37</a:t>
            </a:fld>
            <a:endParaRPr lang="en-US"/>
          </a:p>
        </p:txBody>
      </p:sp>
      <p:grpSp>
        <p:nvGrpSpPr>
          <p:cNvPr id="16" name="Group 15"/>
          <p:cNvGrpSpPr/>
          <p:nvPr/>
        </p:nvGrpSpPr>
        <p:grpSpPr>
          <a:xfrm>
            <a:off x="3019327" y="1502132"/>
            <a:ext cx="468052" cy="4303132"/>
            <a:chOff x="4103948" y="1142092"/>
            <a:chExt cx="684076" cy="5347248"/>
          </a:xfrm>
        </p:grpSpPr>
        <p:sp>
          <p:nvSpPr>
            <p:cNvPr id="5" name="Block Arc 4"/>
            <p:cNvSpPr/>
            <p:nvPr/>
          </p:nvSpPr>
          <p:spPr>
            <a:xfrm>
              <a:off x="4103948" y="1142092"/>
              <a:ext cx="684076" cy="5167228"/>
            </a:xfrm>
            <a:prstGeom prst="blockArc">
              <a:avLst>
                <a:gd name="adj1" fmla="val 10800000"/>
                <a:gd name="adj2" fmla="val 21504358"/>
                <a:gd name="adj3" fmla="val 847"/>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 name="Straight Connector 5"/>
            <p:cNvCxnSpPr>
              <a:stCxn id="5" idx="0"/>
              <a:endCxn id="8" idx="0"/>
            </p:cNvCxnSpPr>
            <p:nvPr/>
          </p:nvCxnSpPr>
          <p:spPr>
            <a:xfrm>
              <a:off x="4106845" y="3725706"/>
              <a:ext cx="339141" cy="225957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5" idx="1"/>
              <a:endCxn id="8" idx="0"/>
            </p:cNvCxnSpPr>
            <p:nvPr/>
          </p:nvCxnSpPr>
          <p:spPr>
            <a:xfrm flipH="1">
              <a:off x="4445986" y="3716268"/>
              <a:ext cx="339139" cy="226901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211960" y="5985284"/>
              <a:ext cx="46805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587297" y="261645"/>
            <a:ext cx="864060" cy="1832866"/>
          </a:xfrm>
          <a:prstGeom prst="rect">
            <a:avLst/>
          </a:prstGeom>
        </p:spPr>
      </p:pic>
      <p:cxnSp>
        <p:nvCxnSpPr>
          <p:cNvPr id="20" name="Straight Connector 19"/>
          <p:cNvCxnSpPr/>
          <p:nvPr/>
        </p:nvCxnSpPr>
        <p:spPr>
          <a:xfrm>
            <a:off x="4799856" y="6165304"/>
            <a:ext cx="4536504"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6417363" y="1069079"/>
            <a:ext cx="202422" cy="1030563"/>
            <a:chOff x="4103948" y="1142092"/>
            <a:chExt cx="684076" cy="5347248"/>
          </a:xfrm>
        </p:grpSpPr>
        <p:sp>
          <p:nvSpPr>
            <p:cNvPr id="24" name="Block Arc 23"/>
            <p:cNvSpPr/>
            <p:nvPr/>
          </p:nvSpPr>
          <p:spPr>
            <a:xfrm>
              <a:off x="4103948" y="1142092"/>
              <a:ext cx="684076" cy="5167228"/>
            </a:xfrm>
            <a:prstGeom prst="blockArc">
              <a:avLst>
                <a:gd name="adj1" fmla="val 10800000"/>
                <a:gd name="adj2" fmla="val 21504358"/>
                <a:gd name="adj3" fmla="val 847"/>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5" name="Straight Connector 24"/>
            <p:cNvCxnSpPr>
              <a:stCxn id="24" idx="0"/>
              <a:endCxn id="27" idx="0"/>
            </p:cNvCxnSpPr>
            <p:nvPr/>
          </p:nvCxnSpPr>
          <p:spPr>
            <a:xfrm>
              <a:off x="4106845" y="3725706"/>
              <a:ext cx="339141" cy="225957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4" idx="1"/>
              <a:endCxn id="27" idx="0"/>
            </p:cNvCxnSpPr>
            <p:nvPr/>
          </p:nvCxnSpPr>
          <p:spPr>
            <a:xfrm flipH="1">
              <a:off x="4445986" y="3716268"/>
              <a:ext cx="339139" cy="226901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211960" y="5985284"/>
              <a:ext cx="46805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6265517" y="2452426"/>
            <a:ext cx="506113" cy="899862"/>
            <a:chOff x="4653443" y="3274356"/>
            <a:chExt cx="506113" cy="899862"/>
          </a:xfrm>
        </p:grpSpPr>
        <p:pic>
          <p:nvPicPr>
            <p:cNvPr id="22" name="Picture 2" descr="https://encrypted-tbn0.gstatic.com/images?q=tbn:ANd9GcTYZqEQIGvbIdAiQxS5El5_X8THSlqA9hPcKPcNxnrgsjzv8-RYHodPqFY"/>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53443" y="3274356"/>
              <a:ext cx="506113" cy="85080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4824028" y="4077072"/>
              <a:ext cx="138499" cy="97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Arrow Connector 30"/>
          <p:cNvCxnSpPr/>
          <p:nvPr/>
        </p:nvCxnSpPr>
        <p:spPr>
          <a:xfrm>
            <a:off x="6924092" y="4291620"/>
            <a:ext cx="0" cy="187368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397661" y="1195861"/>
            <a:ext cx="1548172" cy="369332"/>
          </a:xfrm>
          <a:prstGeom prst="rect">
            <a:avLst/>
          </a:prstGeom>
          <a:noFill/>
        </p:spPr>
        <p:txBody>
          <a:bodyPr wrap="square" rtlCol="0">
            <a:spAutoFit/>
          </a:bodyPr>
          <a:lstStyle/>
          <a:p>
            <a:r>
              <a:rPr lang="en-US" dirty="0"/>
              <a:t>Initial Drop</a:t>
            </a:r>
          </a:p>
        </p:txBody>
      </p:sp>
      <p:sp>
        <p:nvSpPr>
          <p:cNvPr id="33" name="TextBox 32"/>
          <p:cNvSpPr txBox="1"/>
          <p:nvPr/>
        </p:nvSpPr>
        <p:spPr>
          <a:xfrm>
            <a:off x="7382870" y="2578942"/>
            <a:ext cx="2387756" cy="646331"/>
          </a:xfrm>
          <a:prstGeom prst="rect">
            <a:avLst/>
          </a:prstGeom>
          <a:noFill/>
        </p:spPr>
        <p:txBody>
          <a:bodyPr wrap="square" rtlCol="0">
            <a:spAutoFit/>
          </a:bodyPr>
          <a:lstStyle/>
          <a:p>
            <a:r>
              <a:rPr lang="en-US" dirty="0"/>
              <a:t>Full open – second or so after release…</a:t>
            </a:r>
          </a:p>
        </p:txBody>
      </p:sp>
      <p:sp>
        <p:nvSpPr>
          <p:cNvPr id="34" name="TextBox 33"/>
          <p:cNvSpPr txBox="1"/>
          <p:nvPr/>
        </p:nvSpPr>
        <p:spPr>
          <a:xfrm>
            <a:off x="7382870" y="4953961"/>
            <a:ext cx="3141622" cy="369332"/>
          </a:xfrm>
          <a:prstGeom prst="rect">
            <a:avLst/>
          </a:prstGeom>
          <a:noFill/>
        </p:spPr>
        <p:txBody>
          <a:bodyPr wrap="square" rtlCol="0">
            <a:spAutoFit/>
          </a:bodyPr>
          <a:lstStyle/>
          <a:p>
            <a:r>
              <a:rPr lang="en-US" dirty="0">
                <a:solidFill>
                  <a:srgbClr val="FF0000"/>
                </a:solidFill>
              </a:rPr>
              <a:t>Distance / Time =   Ave Velocity</a:t>
            </a:r>
          </a:p>
        </p:txBody>
      </p:sp>
      <p:grpSp>
        <p:nvGrpSpPr>
          <p:cNvPr id="36" name="Group 35"/>
          <p:cNvGrpSpPr/>
          <p:nvPr/>
        </p:nvGrpSpPr>
        <p:grpSpPr>
          <a:xfrm>
            <a:off x="6250722" y="3440818"/>
            <a:ext cx="506113" cy="899862"/>
            <a:chOff x="4653443" y="3274356"/>
            <a:chExt cx="506113" cy="899862"/>
          </a:xfrm>
        </p:grpSpPr>
        <p:pic>
          <p:nvPicPr>
            <p:cNvPr id="37" name="Picture 2" descr="https://encrypted-tbn0.gstatic.com/images?q=tbn:ANd9GcTYZqEQIGvbIdAiQxS5El5_X8THSlqA9hPcKPcNxnrgsjzv8-RYHodPqFY"/>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53443" y="3274356"/>
              <a:ext cx="506113" cy="85080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4824028" y="4077072"/>
              <a:ext cx="138499" cy="97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p:cNvSpPr txBox="1"/>
          <p:nvPr/>
        </p:nvSpPr>
        <p:spPr>
          <a:xfrm>
            <a:off x="7388794" y="3503307"/>
            <a:ext cx="2387756" cy="923330"/>
          </a:xfrm>
          <a:prstGeom prst="rect">
            <a:avLst/>
          </a:prstGeom>
          <a:noFill/>
        </p:spPr>
        <p:txBody>
          <a:bodyPr wrap="square" rtlCol="0">
            <a:spAutoFit/>
          </a:bodyPr>
          <a:lstStyle/>
          <a:p>
            <a:r>
              <a:rPr lang="en-US" dirty="0"/>
              <a:t>Terminal velocity achieved – a second or so after full open…</a:t>
            </a:r>
          </a:p>
        </p:txBody>
      </p:sp>
      <p:sp>
        <p:nvSpPr>
          <p:cNvPr id="41" name="TextBox 40"/>
          <p:cNvSpPr txBox="1"/>
          <p:nvPr/>
        </p:nvSpPr>
        <p:spPr>
          <a:xfrm>
            <a:off x="4965829" y="4867699"/>
            <a:ext cx="1450865" cy="646331"/>
          </a:xfrm>
          <a:prstGeom prst="rect">
            <a:avLst/>
          </a:prstGeom>
          <a:noFill/>
        </p:spPr>
        <p:txBody>
          <a:bodyPr wrap="square" rtlCol="0">
            <a:spAutoFit/>
          </a:bodyPr>
          <a:lstStyle/>
          <a:p>
            <a:r>
              <a:rPr lang="en-US" sz="1200" dirty="0"/>
              <a:t>Make your best approximation of this distance</a:t>
            </a:r>
          </a:p>
        </p:txBody>
      </p:sp>
      <p:sp>
        <p:nvSpPr>
          <p:cNvPr id="42" name="Title 1"/>
          <p:cNvSpPr txBox="1">
            <a:spLocks/>
          </p:cNvSpPr>
          <p:nvPr/>
        </p:nvSpPr>
        <p:spPr>
          <a:xfrm>
            <a:off x="2940968" y="77433"/>
            <a:ext cx="6203032" cy="59807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0000"/>
                </a:solidFill>
              </a:rPr>
              <a:t>Parachute Drop Test </a:t>
            </a:r>
          </a:p>
        </p:txBody>
      </p:sp>
      <p:cxnSp>
        <p:nvCxnSpPr>
          <p:cNvPr id="44" name="Straight Arrow Connector 43"/>
          <p:cNvCxnSpPr/>
          <p:nvPr/>
        </p:nvCxnSpPr>
        <p:spPr>
          <a:xfrm>
            <a:off x="5771964" y="1565194"/>
            <a:ext cx="36004" cy="2016071"/>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824518" y="2252733"/>
            <a:ext cx="1034439" cy="461665"/>
          </a:xfrm>
          <a:prstGeom prst="rect">
            <a:avLst/>
          </a:prstGeom>
          <a:noFill/>
        </p:spPr>
        <p:txBody>
          <a:bodyPr wrap="square" rtlCol="0">
            <a:spAutoFit/>
          </a:bodyPr>
          <a:lstStyle/>
          <a:p>
            <a:r>
              <a:rPr lang="en-US" sz="1200" dirty="0"/>
              <a:t>Falling Parachute</a:t>
            </a:r>
          </a:p>
        </p:txBody>
      </p:sp>
    </p:spTree>
    <p:extLst>
      <p:ext uri="{BB962C8B-B14F-4D97-AF65-F5344CB8AC3E}">
        <p14:creationId xmlns:p14="http://schemas.microsoft.com/office/powerpoint/2010/main" val="168296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CA61AA-CFBF-4517-85C6-8C6E98F4C8C7}" type="slidenum">
              <a:rPr lang="en-US" smtClean="0"/>
              <a:t>38</a:t>
            </a:fld>
            <a:endParaRPr lang="en-US"/>
          </a:p>
        </p:txBody>
      </p:sp>
      <p:pic>
        <p:nvPicPr>
          <p:cNvPr id="3" name="Parachute Drop T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707401" y="1620908"/>
            <a:ext cx="6528726" cy="3672408"/>
          </a:xfrm>
          <a:prstGeom prst="rect">
            <a:avLst/>
          </a:prstGeom>
        </p:spPr>
      </p:pic>
      <p:sp>
        <p:nvSpPr>
          <p:cNvPr id="4" name="TextBox 3"/>
          <p:cNvSpPr txBox="1"/>
          <p:nvPr/>
        </p:nvSpPr>
        <p:spPr>
          <a:xfrm>
            <a:off x="2207568" y="6273316"/>
            <a:ext cx="1008112" cy="369332"/>
          </a:xfrm>
          <a:prstGeom prst="rect">
            <a:avLst/>
          </a:prstGeom>
          <a:noFill/>
        </p:spPr>
        <p:txBody>
          <a:bodyPr wrap="square" rtlCol="0">
            <a:spAutoFit/>
          </a:bodyPr>
          <a:lstStyle/>
          <a:p>
            <a:r>
              <a:rPr lang="en-US" dirty="0">
                <a:solidFill>
                  <a:srgbClr val="FFFF00"/>
                </a:solidFill>
              </a:rPr>
              <a:t>Video</a:t>
            </a:r>
          </a:p>
        </p:txBody>
      </p:sp>
      <p:sp>
        <p:nvSpPr>
          <p:cNvPr id="5" name="TextBox 4"/>
          <p:cNvSpPr txBox="1"/>
          <p:nvPr/>
        </p:nvSpPr>
        <p:spPr>
          <a:xfrm>
            <a:off x="6348028" y="548681"/>
            <a:ext cx="3862772" cy="584775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Guide line keeps the chute from drifting to the side and hitting obstructions</a:t>
            </a:r>
          </a:p>
          <a:p>
            <a:pPr marL="285750" indent="-285750">
              <a:spcAft>
                <a:spcPts val="1200"/>
              </a:spcAft>
              <a:buFont typeface="Arial" panose="020B0604020202020204" pitchFamily="34" charset="0"/>
              <a:buChar char="•"/>
            </a:pPr>
            <a:r>
              <a:rPr lang="en-US" dirty="0"/>
              <a:t>Fishing line would make a good guide line due to low friction</a:t>
            </a:r>
          </a:p>
          <a:p>
            <a:pPr marL="285750" indent="-285750">
              <a:spcAft>
                <a:spcPts val="1200"/>
              </a:spcAft>
              <a:buFont typeface="Arial" panose="020B0604020202020204" pitchFamily="34" charset="0"/>
              <a:buChar char="•"/>
            </a:pPr>
            <a:r>
              <a:rPr lang="en-US" dirty="0"/>
              <a:t>Be careful not to allow the suspension lines to drag along the guide line</a:t>
            </a:r>
          </a:p>
          <a:p>
            <a:pPr marL="285750" indent="-285750">
              <a:spcAft>
                <a:spcPts val="1200"/>
              </a:spcAft>
              <a:buFont typeface="Arial" panose="020B0604020202020204" pitchFamily="34" charset="0"/>
              <a:buChar char="•"/>
            </a:pPr>
            <a:r>
              <a:rPr lang="en-US" dirty="0"/>
              <a:t>Allow the chute to descend for several feet before entering the timing zone (allow chute to get to terminal velocity)</a:t>
            </a:r>
          </a:p>
          <a:p>
            <a:pPr marL="285750" indent="-285750">
              <a:spcAft>
                <a:spcPts val="1200"/>
              </a:spcAft>
              <a:buFont typeface="Arial" panose="020B0604020202020204" pitchFamily="34" charset="0"/>
              <a:buChar char="•"/>
            </a:pPr>
            <a:r>
              <a:rPr lang="en-US" dirty="0"/>
              <a:t>Maximize the length of the timing zone to reduce influence of  start/stop reaction time</a:t>
            </a:r>
          </a:p>
          <a:p>
            <a:pPr marL="285750" indent="-285750">
              <a:spcAft>
                <a:spcPts val="1200"/>
              </a:spcAft>
              <a:buFont typeface="Arial" panose="020B0604020202020204" pitchFamily="34" charset="0"/>
              <a:buChar char="•"/>
            </a:pPr>
            <a:r>
              <a:rPr lang="en-US" dirty="0"/>
              <a:t>The longer the timing zone, the more influence friction will have on the results</a:t>
            </a:r>
          </a:p>
        </p:txBody>
      </p:sp>
    </p:spTree>
    <p:extLst>
      <p:ext uri="{BB962C8B-B14F-4D97-AF65-F5344CB8AC3E}">
        <p14:creationId xmlns:p14="http://schemas.microsoft.com/office/powerpoint/2010/main" val="381078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CA61AA-CFBF-4517-85C6-8C6E98F4C8C7}" type="slidenum">
              <a:rPr lang="en-US" smtClean="0"/>
              <a:t>39</a:t>
            </a:fld>
            <a:endParaRPr lang="en-US"/>
          </a:p>
        </p:txBody>
      </p:sp>
      <p:sp>
        <p:nvSpPr>
          <p:cNvPr id="3" name="TextBox 2"/>
          <p:cNvSpPr txBox="1"/>
          <p:nvPr/>
        </p:nvSpPr>
        <p:spPr>
          <a:xfrm>
            <a:off x="3431704" y="1137518"/>
            <a:ext cx="5112568" cy="923330"/>
          </a:xfrm>
          <a:prstGeom prst="rect">
            <a:avLst/>
          </a:prstGeom>
          <a:noFill/>
        </p:spPr>
        <p:txBody>
          <a:bodyPr wrap="square" rtlCol="0">
            <a:spAutoFit/>
          </a:bodyPr>
          <a:lstStyle/>
          <a:p>
            <a:r>
              <a:rPr lang="en-US" dirty="0"/>
              <a:t>                                     2    x    Weight</a:t>
            </a:r>
          </a:p>
          <a:p>
            <a:r>
              <a:rPr lang="en-US" dirty="0">
                <a:solidFill>
                  <a:srgbClr val="FF0000"/>
                </a:solidFill>
              </a:rPr>
              <a:t>Cd</a:t>
            </a:r>
            <a:r>
              <a:rPr lang="en-US" dirty="0"/>
              <a:t>  =    -----------------------------------------------------------</a:t>
            </a:r>
          </a:p>
          <a:p>
            <a:r>
              <a:rPr lang="en-US" dirty="0"/>
              <a:t>               Air Density  x  Velocity</a:t>
            </a:r>
            <a:r>
              <a:rPr lang="en-US" baseline="30000" dirty="0"/>
              <a:t>2</a:t>
            </a:r>
            <a:r>
              <a:rPr lang="en-US" dirty="0"/>
              <a:t>  x  Canopy Area</a:t>
            </a:r>
          </a:p>
        </p:txBody>
      </p:sp>
      <p:sp>
        <p:nvSpPr>
          <p:cNvPr id="4" name="TextBox 3"/>
          <p:cNvSpPr txBox="1"/>
          <p:nvPr/>
        </p:nvSpPr>
        <p:spPr>
          <a:xfrm>
            <a:off x="3431704" y="2586095"/>
            <a:ext cx="5472608" cy="2092881"/>
          </a:xfrm>
          <a:prstGeom prst="rect">
            <a:avLst/>
          </a:prstGeom>
          <a:noFill/>
        </p:spPr>
        <p:txBody>
          <a:bodyPr wrap="square" rtlCol="0">
            <a:spAutoFit/>
          </a:bodyPr>
          <a:lstStyle/>
          <a:p>
            <a:pPr>
              <a:spcAft>
                <a:spcPts val="1200"/>
              </a:spcAft>
            </a:pPr>
            <a:r>
              <a:rPr lang="en-US" dirty="0"/>
              <a:t>Weight  =  Weight hanging from the parachute</a:t>
            </a:r>
          </a:p>
          <a:p>
            <a:pPr>
              <a:spcAft>
                <a:spcPts val="1200"/>
              </a:spcAft>
            </a:pPr>
            <a:r>
              <a:rPr lang="en-US" dirty="0"/>
              <a:t>Velocity =  Average velocity measured from the test</a:t>
            </a:r>
          </a:p>
          <a:p>
            <a:pPr>
              <a:spcAft>
                <a:spcPts val="1200"/>
              </a:spcAft>
            </a:pPr>
            <a:r>
              <a:rPr lang="en-US" dirty="0"/>
              <a:t>Air Density  =   0.00237    lb*sec</a:t>
            </a:r>
            <a:r>
              <a:rPr lang="en-US" baseline="30000" dirty="0"/>
              <a:t>2</a:t>
            </a:r>
            <a:r>
              <a:rPr lang="en-US" dirty="0"/>
              <a:t>  /  ft</a:t>
            </a:r>
            <a:r>
              <a:rPr lang="en-US" baseline="30000" dirty="0"/>
              <a:t>4</a:t>
            </a:r>
          </a:p>
          <a:p>
            <a:pPr>
              <a:spcAft>
                <a:spcPts val="1200"/>
              </a:spcAft>
            </a:pPr>
            <a:r>
              <a:rPr lang="en-US" dirty="0"/>
              <a:t>Canopy Area  =  Calculate based on the chute design</a:t>
            </a:r>
          </a:p>
          <a:p>
            <a:pPr>
              <a:spcAft>
                <a:spcPts val="1200"/>
              </a:spcAft>
            </a:pPr>
            <a:endParaRPr lang="en-US" dirty="0"/>
          </a:p>
        </p:txBody>
      </p:sp>
      <p:sp>
        <p:nvSpPr>
          <p:cNvPr id="5" name="TextBox 4"/>
          <p:cNvSpPr txBox="1"/>
          <p:nvPr/>
        </p:nvSpPr>
        <p:spPr>
          <a:xfrm>
            <a:off x="2495600" y="4737041"/>
            <a:ext cx="7350018" cy="646331"/>
          </a:xfrm>
          <a:prstGeom prst="rect">
            <a:avLst/>
          </a:prstGeom>
          <a:noFill/>
        </p:spPr>
        <p:txBody>
          <a:bodyPr wrap="square" rtlCol="0">
            <a:spAutoFit/>
          </a:bodyPr>
          <a:lstStyle/>
          <a:p>
            <a:r>
              <a:rPr lang="en-US" dirty="0"/>
              <a:t>Is this value anywhere close to the baseline value for your parachute shape?  If not, have your students try to come up with reasons…</a:t>
            </a:r>
          </a:p>
        </p:txBody>
      </p:sp>
      <p:sp>
        <p:nvSpPr>
          <p:cNvPr id="6" name="Title 1"/>
          <p:cNvSpPr txBox="1">
            <a:spLocks/>
          </p:cNvSpPr>
          <p:nvPr/>
        </p:nvSpPr>
        <p:spPr>
          <a:xfrm>
            <a:off x="2940968" y="166626"/>
            <a:ext cx="6203032" cy="59807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0000"/>
                </a:solidFill>
              </a:rPr>
              <a:t>Drag Coefficient Calculation</a:t>
            </a:r>
          </a:p>
        </p:txBody>
      </p:sp>
      <p:sp>
        <p:nvSpPr>
          <p:cNvPr id="7" name="TextBox 6"/>
          <p:cNvSpPr txBox="1"/>
          <p:nvPr/>
        </p:nvSpPr>
        <p:spPr>
          <a:xfrm>
            <a:off x="2495600" y="5593890"/>
            <a:ext cx="7200800" cy="646331"/>
          </a:xfrm>
          <a:prstGeom prst="rect">
            <a:avLst/>
          </a:prstGeom>
          <a:noFill/>
        </p:spPr>
        <p:txBody>
          <a:bodyPr wrap="square" rtlCol="0">
            <a:spAutoFit/>
          </a:bodyPr>
          <a:lstStyle/>
          <a:p>
            <a:r>
              <a:rPr lang="en-US" dirty="0"/>
              <a:t>As was discussed in an earlier lesson, the Cd and system physical parameters can be used to determine the descent time for your rocket.</a:t>
            </a:r>
          </a:p>
        </p:txBody>
      </p:sp>
    </p:spTree>
    <p:extLst>
      <p:ext uri="{BB962C8B-B14F-4D97-AF65-F5344CB8AC3E}">
        <p14:creationId xmlns:p14="http://schemas.microsoft.com/office/powerpoint/2010/main" val="215230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98176" y="1412776"/>
            <a:ext cx="8410292"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09800" y="104471"/>
            <a:ext cx="7315200" cy="1077218"/>
          </a:xfrm>
          <a:prstGeom prst="rect">
            <a:avLst/>
          </a:prstGeom>
          <a:noFill/>
        </p:spPr>
        <p:txBody>
          <a:bodyPr wrap="square" rtlCol="0">
            <a:spAutoFit/>
          </a:bodyPr>
          <a:lstStyle/>
          <a:p>
            <a:pPr algn="ctr"/>
            <a:r>
              <a:rPr lang="en-US" sz="3200" dirty="0">
                <a:solidFill>
                  <a:srgbClr val="FF0000"/>
                </a:solidFill>
              </a:rPr>
              <a:t>Scratch-built rocket using common, low cost materials</a:t>
            </a:r>
          </a:p>
        </p:txBody>
      </p:sp>
      <p:sp>
        <p:nvSpPr>
          <p:cNvPr id="6" name="TextBox 5"/>
          <p:cNvSpPr txBox="1"/>
          <p:nvPr/>
        </p:nvSpPr>
        <p:spPr>
          <a:xfrm>
            <a:off x="2099556" y="5442320"/>
            <a:ext cx="7848600" cy="830997"/>
          </a:xfrm>
          <a:prstGeom prst="rect">
            <a:avLst/>
          </a:prstGeom>
          <a:noFill/>
        </p:spPr>
        <p:txBody>
          <a:bodyPr wrap="square" rtlCol="0">
            <a:spAutoFit/>
          </a:bodyPr>
          <a:lstStyle/>
          <a:p>
            <a:pPr algn="ctr"/>
            <a:r>
              <a:rPr lang="en-US" sz="2400" dirty="0"/>
              <a:t>This entire rocket system (rocket, telemetry, recovery system) was built from scrounged and inexpensive materials</a:t>
            </a:r>
          </a:p>
        </p:txBody>
      </p:sp>
      <p:sp>
        <p:nvSpPr>
          <p:cNvPr id="8" name="TextBox 7"/>
          <p:cNvSpPr txBox="1"/>
          <p:nvPr/>
        </p:nvSpPr>
        <p:spPr>
          <a:xfrm>
            <a:off x="3251684" y="1718556"/>
            <a:ext cx="828092" cy="523220"/>
          </a:xfrm>
          <a:prstGeom prst="rect">
            <a:avLst/>
          </a:prstGeom>
          <a:noFill/>
        </p:spPr>
        <p:txBody>
          <a:bodyPr wrap="square" rtlCol="0">
            <a:spAutoFit/>
          </a:bodyPr>
          <a:lstStyle/>
          <a:p>
            <a:r>
              <a:rPr lang="en-US" sz="1400" b="1" dirty="0">
                <a:solidFill>
                  <a:srgbClr val="FFFF00"/>
                </a:solidFill>
              </a:rPr>
              <a:t>Tail Section</a:t>
            </a:r>
          </a:p>
        </p:txBody>
      </p:sp>
      <p:sp>
        <p:nvSpPr>
          <p:cNvPr id="10" name="TextBox 9"/>
          <p:cNvSpPr txBox="1"/>
          <p:nvPr/>
        </p:nvSpPr>
        <p:spPr>
          <a:xfrm>
            <a:off x="4259796" y="1702746"/>
            <a:ext cx="936104" cy="523220"/>
          </a:xfrm>
          <a:prstGeom prst="rect">
            <a:avLst/>
          </a:prstGeom>
          <a:noFill/>
        </p:spPr>
        <p:txBody>
          <a:bodyPr wrap="square" rtlCol="0">
            <a:spAutoFit/>
          </a:bodyPr>
          <a:lstStyle/>
          <a:p>
            <a:r>
              <a:rPr lang="en-US" sz="1400" b="1" dirty="0">
                <a:solidFill>
                  <a:srgbClr val="FFFF00"/>
                </a:solidFill>
              </a:rPr>
              <a:t>Telemetry Section</a:t>
            </a:r>
          </a:p>
        </p:txBody>
      </p:sp>
      <p:sp>
        <p:nvSpPr>
          <p:cNvPr id="11" name="TextBox 10"/>
          <p:cNvSpPr txBox="1"/>
          <p:nvPr/>
        </p:nvSpPr>
        <p:spPr>
          <a:xfrm>
            <a:off x="5339916" y="1718556"/>
            <a:ext cx="828092" cy="523220"/>
          </a:xfrm>
          <a:prstGeom prst="rect">
            <a:avLst/>
          </a:prstGeom>
          <a:noFill/>
        </p:spPr>
        <p:txBody>
          <a:bodyPr wrap="square" rtlCol="0">
            <a:spAutoFit/>
          </a:bodyPr>
          <a:lstStyle/>
          <a:p>
            <a:r>
              <a:rPr lang="en-US" sz="1400" b="1" dirty="0">
                <a:solidFill>
                  <a:srgbClr val="FFFF00"/>
                </a:solidFill>
              </a:rPr>
              <a:t>Battery Section</a:t>
            </a:r>
          </a:p>
        </p:txBody>
      </p:sp>
      <p:sp>
        <p:nvSpPr>
          <p:cNvPr id="12" name="TextBox 11"/>
          <p:cNvSpPr txBox="1"/>
          <p:nvPr/>
        </p:nvSpPr>
        <p:spPr>
          <a:xfrm>
            <a:off x="6348028" y="1718556"/>
            <a:ext cx="1368152" cy="523220"/>
          </a:xfrm>
          <a:prstGeom prst="rect">
            <a:avLst/>
          </a:prstGeom>
          <a:noFill/>
        </p:spPr>
        <p:txBody>
          <a:bodyPr wrap="square" rtlCol="0">
            <a:spAutoFit/>
          </a:bodyPr>
          <a:lstStyle/>
          <a:p>
            <a:r>
              <a:rPr lang="en-US" sz="1400" b="1" dirty="0">
                <a:solidFill>
                  <a:srgbClr val="FFFF00"/>
                </a:solidFill>
              </a:rPr>
              <a:t>Parachute Ejection Section</a:t>
            </a:r>
          </a:p>
        </p:txBody>
      </p:sp>
      <p:sp>
        <p:nvSpPr>
          <p:cNvPr id="13" name="TextBox 12"/>
          <p:cNvSpPr txBox="1"/>
          <p:nvPr/>
        </p:nvSpPr>
        <p:spPr>
          <a:xfrm>
            <a:off x="8508268" y="2418892"/>
            <a:ext cx="1016732" cy="307777"/>
          </a:xfrm>
          <a:prstGeom prst="rect">
            <a:avLst/>
          </a:prstGeom>
          <a:noFill/>
        </p:spPr>
        <p:txBody>
          <a:bodyPr wrap="square" rtlCol="0">
            <a:spAutoFit/>
          </a:bodyPr>
          <a:lstStyle/>
          <a:p>
            <a:r>
              <a:rPr lang="en-US" sz="1400" b="1" dirty="0">
                <a:solidFill>
                  <a:srgbClr val="FFFF00"/>
                </a:solidFill>
              </a:rPr>
              <a:t>Nose Cone</a:t>
            </a:r>
          </a:p>
        </p:txBody>
      </p:sp>
      <p:sp>
        <p:nvSpPr>
          <p:cNvPr id="2" name="Slide Number Placeholder 1"/>
          <p:cNvSpPr>
            <a:spLocks noGrp="1"/>
          </p:cNvSpPr>
          <p:nvPr>
            <p:ph type="sldNum" sz="quarter" idx="12"/>
          </p:nvPr>
        </p:nvSpPr>
        <p:spPr/>
        <p:txBody>
          <a:bodyPr/>
          <a:lstStyle/>
          <a:p>
            <a:fld id="{AACA61AA-CFBF-4517-85C6-8C6E98F4C8C7}" type="slidenum">
              <a:rPr lang="en-US" smtClean="0"/>
              <a:t>4</a:t>
            </a:fld>
            <a:endParaRPr lang="en-US"/>
          </a:p>
        </p:txBody>
      </p:sp>
    </p:spTree>
    <p:extLst>
      <p:ext uri="{BB962C8B-B14F-4D97-AF65-F5344CB8AC3E}">
        <p14:creationId xmlns:p14="http://schemas.microsoft.com/office/powerpoint/2010/main" val="62065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CA61AA-CFBF-4517-85C6-8C6E98F4C8C7}" type="slidenum">
              <a:rPr lang="en-US" smtClean="0"/>
              <a:t>40</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77338954"/>
              </p:ext>
            </p:extLst>
          </p:nvPr>
        </p:nvGraphicFramePr>
        <p:xfrm>
          <a:off x="1991545" y="648230"/>
          <a:ext cx="4716524" cy="5045295"/>
        </p:xfrm>
        <a:graphic>
          <a:graphicData uri="http://schemas.openxmlformats.org/presentationml/2006/ole">
            <mc:AlternateContent xmlns:mc="http://schemas.openxmlformats.org/markup-compatibility/2006">
              <mc:Choice xmlns:v="urn:schemas-microsoft-com:vml" Requires="v">
                <p:oleObj spid="_x0000_s2057" name="Worksheet" r:id="rId3" imgW="4274828" imgH="3985363" progId="Excel.Sheet.12">
                  <p:embed/>
                </p:oleObj>
              </mc:Choice>
              <mc:Fallback>
                <p:oleObj name="Worksheet" r:id="rId3" imgW="4274828" imgH="3985363" progId="Excel.Sheet.12">
                  <p:embed/>
                  <p:pic>
                    <p:nvPicPr>
                      <p:cNvPr id="0" name=""/>
                      <p:cNvPicPr/>
                      <p:nvPr/>
                    </p:nvPicPr>
                    <p:blipFill>
                      <a:blip r:embed="rId4"/>
                      <a:stretch>
                        <a:fillRect/>
                      </a:stretch>
                    </p:blipFill>
                    <p:spPr>
                      <a:xfrm>
                        <a:off x="1991545" y="648230"/>
                        <a:ext cx="4716524" cy="5045295"/>
                      </a:xfrm>
                      <a:prstGeom prst="rect">
                        <a:avLst/>
                      </a:prstGeom>
                    </p:spPr>
                  </p:pic>
                </p:oleObj>
              </mc:Fallback>
            </mc:AlternateContent>
          </a:graphicData>
        </a:graphic>
      </p:graphicFrame>
      <p:sp>
        <p:nvSpPr>
          <p:cNvPr id="4" name="TextBox 3"/>
          <p:cNvSpPr txBox="1"/>
          <p:nvPr/>
        </p:nvSpPr>
        <p:spPr>
          <a:xfrm>
            <a:off x="6997571" y="476673"/>
            <a:ext cx="3204356" cy="5632311"/>
          </a:xfrm>
          <a:prstGeom prst="rect">
            <a:avLst/>
          </a:prstGeom>
          <a:noFill/>
        </p:spPr>
        <p:txBody>
          <a:bodyPr wrap="square" rtlCol="0">
            <a:spAutoFit/>
          </a:bodyPr>
          <a:lstStyle/>
          <a:p>
            <a:r>
              <a:rPr lang="en-US" dirty="0"/>
              <a:t>From looking at the video it appears that maybe there was some friction between the test article and the guide line.  </a:t>
            </a:r>
          </a:p>
          <a:p>
            <a:endParaRPr lang="en-US" dirty="0"/>
          </a:p>
          <a:p>
            <a:r>
              <a:rPr lang="en-US" dirty="0"/>
              <a:t>While the results were not horrible, enhancing the test set up should result in even better values.</a:t>
            </a:r>
          </a:p>
          <a:p>
            <a:endParaRPr lang="en-US" dirty="0"/>
          </a:p>
          <a:p>
            <a:r>
              <a:rPr lang="en-US" dirty="0"/>
              <a:t>A larger chute dropped over a longer distance should help offset frictional forces…</a:t>
            </a:r>
          </a:p>
          <a:p>
            <a:endParaRPr lang="en-US" dirty="0"/>
          </a:p>
          <a:p>
            <a:r>
              <a:rPr lang="en-US" dirty="0"/>
              <a:t>A 1/10 sec start/stop reaction time variation can have a noticeable effect on the results.</a:t>
            </a:r>
          </a:p>
          <a:p>
            <a:endParaRPr lang="en-US" dirty="0"/>
          </a:p>
          <a:p>
            <a:r>
              <a:rPr lang="en-US" dirty="0"/>
              <a:t>The learning point – how to develop a good test set-up…</a:t>
            </a:r>
          </a:p>
        </p:txBody>
      </p:sp>
    </p:spTree>
    <p:extLst>
      <p:ext uri="{BB962C8B-B14F-4D97-AF65-F5344CB8AC3E}">
        <p14:creationId xmlns:p14="http://schemas.microsoft.com/office/powerpoint/2010/main" val="36807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0704"/>
            <a:ext cx="8229600" cy="639762"/>
          </a:xfrm>
        </p:spPr>
        <p:txBody>
          <a:bodyPr>
            <a:normAutofit/>
          </a:bodyPr>
          <a:lstStyle/>
          <a:p>
            <a:r>
              <a:rPr lang="en-US" sz="3200" dirty="0">
                <a:solidFill>
                  <a:srgbClr val="FF0000"/>
                </a:solidFill>
              </a:rPr>
              <a:t>Build a Parachute Wind Tunnel</a:t>
            </a:r>
          </a:p>
        </p:txBody>
      </p:sp>
      <p:sp>
        <p:nvSpPr>
          <p:cNvPr id="3" name="Rectangle 2"/>
          <p:cNvSpPr/>
          <p:nvPr/>
        </p:nvSpPr>
        <p:spPr>
          <a:xfrm>
            <a:off x="3886200" y="4296561"/>
            <a:ext cx="1828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rot="10800000">
            <a:off x="4114800" y="4372761"/>
            <a:ext cx="1371600" cy="304800"/>
            <a:chOff x="2362200" y="3200400"/>
            <a:chExt cx="1371600" cy="304800"/>
          </a:xfrm>
        </p:grpSpPr>
        <p:sp>
          <p:nvSpPr>
            <p:cNvPr id="4" name="Oval 3"/>
            <p:cNvSpPr/>
            <p:nvPr/>
          </p:nvSpPr>
          <p:spPr>
            <a:xfrm>
              <a:off x="2362200" y="3200400"/>
              <a:ext cx="685800" cy="76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048000" y="3200400"/>
              <a:ext cx="685800" cy="76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895600" y="3276600"/>
              <a:ext cx="304800" cy="228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3810000" y="1705761"/>
            <a:ext cx="76200" cy="31242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715000" y="1705761"/>
            <a:ext cx="76200" cy="31242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8" idx="0"/>
            <a:endCxn id="9" idx="0"/>
          </p:cNvCxnSpPr>
          <p:nvPr/>
        </p:nvCxnSpPr>
        <p:spPr>
          <a:xfrm>
            <a:off x="3848100" y="1705761"/>
            <a:ext cx="190500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Flowchart: Delay 11"/>
          <p:cNvSpPr/>
          <p:nvPr/>
        </p:nvSpPr>
        <p:spPr>
          <a:xfrm rot="5400000">
            <a:off x="4610100" y="2620161"/>
            <a:ext cx="381000" cy="838200"/>
          </a:xfrm>
          <a:prstGeom prst="flowChartDela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p:cNvGrpSpPr/>
          <p:nvPr/>
        </p:nvGrpSpPr>
        <p:grpSpPr>
          <a:xfrm>
            <a:off x="4114800" y="5058561"/>
            <a:ext cx="1371600" cy="457200"/>
            <a:chOff x="2590800" y="4876800"/>
            <a:chExt cx="1371600" cy="457200"/>
          </a:xfrm>
        </p:grpSpPr>
        <p:cxnSp>
          <p:nvCxnSpPr>
            <p:cNvPr id="17" name="Straight Arrow Connector 16"/>
            <p:cNvCxnSpPr/>
            <p:nvPr/>
          </p:nvCxnSpPr>
          <p:spPr>
            <a:xfrm>
              <a:off x="25908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7432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8956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0480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2004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528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5052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6576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8100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9624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9" name="Straight Connector 28"/>
          <p:cNvCxnSpPr/>
          <p:nvPr/>
        </p:nvCxnSpPr>
        <p:spPr>
          <a:xfrm>
            <a:off x="3962400" y="4829961"/>
            <a:ext cx="0" cy="12954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38800" y="4829961"/>
            <a:ext cx="0" cy="12954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381501" y="2315361"/>
            <a:ext cx="419099" cy="533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39" idx="2"/>
          </p:cNvCxnSpPr>
          <p:nvPr/>
        </p:nvCxnSpPr>
        <p:spPr>
          <a:xfrm flipH="1" flipV="1">
            <a:off x="4793568" y="1858161"/>
            <a:ext cx="6288" cy="990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4800600" y="2315361"/>
            <a:ext cx="419101" cy="533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679268" y="1629561"/>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an 42"/>
          <p:cNvSpPr/>
          <p:nvPr/>
        </p:nvSpPr>
        <p:spPr>
          <a:xfrm>
            <a:off x="3933798" y="3566712"/>
            <a:ext cx="216024" cy="612068"/>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an 43"/>
          <p:cNvSpPr/>
          <p:nvPr/>
        </p:nvSpPr>
        <p:spPr>
          <a:xfrm>
            <a:off x="4150803" y="3574757"/>
            <a:ext cx="216024" cy="612068"/>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an 44"/>
          <p:cNvSpPr/>
          <p:nvPr/>
        </p:nvSpPr>
        <p:spPr>
          <a:xfrm>
            <a:off x="4366827" y="3574757"/>
            <a:ext cx="216024" cy="612068"/>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n 45"/>
          <p:cNvSpPr/>
          <p:nvPr/>
        </p:nvSpPr>
        <p:spPr>
          <a:xfrm>
            <a:off x="4582851" y="3574757"/>
            <a:ext cx="216024" cy="612068"/>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an 46"/>
          <p:cNvSpPr/>
          <p:nvPr/>
        </p:nvSpPr>
        <p:spPr>
          <a:xfrm>
            <a:off x="4799856" y="3582802"/>
            <a:ext cx="216024" cy="612068"/>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an 47"/>
          <p:cNvSpPr/>
          <p:nvPr/>
        </p:nvSpPr>
        <p:spPr>
          <a:xfrm>
            <a:off x="5015880" y="3582802"/>
            <a:ext cx="216024" cy="612068"/>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an 48"/>
          <p:cNvSpPr/>
          <p:nvPr/>
        </p:nvSpPr>
        <p:spPr>
          <a:xfrm>
            <a:off x="5230923" y="3574757"/>
            <a:ext cx="216024" cy="612068"/>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an 49"/>
          <p:cNvSpPr/>
          <p:nvPr/>
        </p:nvSpPr>
        <p:spPr>
          <a:xfrm>
            <a:off x="5447928" y="3582802"/>
            <a:ext cx="216024" cy="612068"/>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672064" y="3394737"/>
            <a:ext cx="1440160" cy="136321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672064" y="3646765"/>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852084" y="3646765"/>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032104" y="3646765"/>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7212124" y="3646765"/>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392144" y="3646765"/>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572164" y="3646765"/>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752184" y="3646765"/>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932204" y="3646765"/>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672064" y="3862789"/>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852084" y="3862789"/>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032104" y="3862789"/>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7212124" y="3862789"/>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392144" y="3862789"/>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572164" y="3862789"/>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752184" y="3862789"/>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932204" y="3862789"/>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672064" y="4078813"/>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6852084" y="4078813"/>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032104" y="4078813"/>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212124" y="4078813"/>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7392144" y="4078813"/>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572164" y="4078813"/>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7752184" y="4078813"/>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932204" y="4078813"/>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6672064" y="4294837"/>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6852084" y="4294837"/>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032104" y="4294837"/>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212124" y="4294837"/>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392144" y="4294837"/>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7572164" y="4294837"/>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752184" y="4294837"/>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7932204" y="4294837"/>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6672064" y="4510861"/>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6852084" y="4510861"/>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7032104" y="4510861"/>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212124" y="4510861"/>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7392144" y="4510861"/>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7572164" y="4510861"/>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7752184" y="4510861"/>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7932204" y="4510861"/>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672064" y="3430741"/>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6852084" y="3430741"/>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7032104" y="3430741"/>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7212124" y="3430741"/>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7392144" y="3430741"/>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7572164" y="3430741"/>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7752184" y="3430741"/>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7932204" y="3430741"/>
            <a:ext cx="18002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a:off x="2099556" y="4222830"/>
            <a:ext cx="1044116" cy="646331"/>
          </a:xfrm>
          <a:prstGeom prst="rect">
            <a:avLst/>
          </a:prstGeom>
          <a:noFill/>
        </p:spPr>
        <p:txBody>
          <a:bodyPr wrap="square" rtlCol="0">
            <a:spAutoFit/>
          </a:bodyPr>
          <a:lstStyle/>
          <a:p>
            <a:r>
              <a:rPr lang="en-US" dirty="0"/>
              <a:t>Simple Box Fan</a:t>
            </a:r>
          </a:p>
        </p:txBody>
      </p:sp>
      <p:sp>
        <p:nvSpPr>
          <p:cNvPr id="103" name="TextBox 102"/>
          <p:cNvSpPr txBox="1"/>
          <p:nvPr/>
        </p:nvSpPr>
        <p:spPr>
          <a:xfrm>
            <a:off x="8369537" y="3245304"/>
            <a:ext cx="1944216" cy="1754326"/>
          </a:xfrm>
          <a:prstGeom prst="rect">
            <a:avLst/>
          </a:prstGeom>
          <a:noFill/>
        </p:spPr>
        <p:txBody>
          <a:bodyPr wrap="square" rtlCol="0">
            <a:spAutoFit/>
          </a:bodyPr>
          <a:lstStyle/>
          <a:p>
            <a:r>
              <a:rPr lang="en-US" dirty="0"/>
              <a:t>Flow Straighteners</a:t>
            </a:r>
          </a:p>
          <a:p>
            <a:pPr marL="285750" indent="-285750">
              <a:buFont typeface="Arial" charset="0"/>
              <a:buChar char="•"/>
            </a:pPr>
            <a:r>
              <a:rPr lang="en-US" dirty="0"/>
              <a:t>Keeps air flow from swirling</a:t>
            </a:r>
          </a:p>
          <a:p>
            <a:pPr marL="285750" indent="-285750">
              <a:buFont typeface="Arial" charset="0"/>
              <a:buChar char="•"/>
            </a:pPr>
            <a:r>
              <a:rPr lang="en-US" dirty="0"/>
              <a:t>Made from paper towel tubes</a:t>
            </a:r>
          </a:p>
        </p:txBody>
      </p:sp>
      <p:grpSp>
        <p:nvGrpSpPr>
          <p:cNvPr id="105" name="Group 104"/>
          <p:cNvGrpSpPr/>
          <p:nvPr/>
        </p:nvGrpSpPr>
        <p:grpSpPr>
          <a:xfrm>
            <a:off x="4115780" y="2206605"/>
            <a:ext cx="1371600" cy="457200"/>
            <a:chOff x="2590800" y="4876800"/>
            <a:chExt cx="1371600" cy="457200"/>
          </a:xfrm>
        </p:grpSpPr>
        <p:cxnSp>
          <p:nvCxnSpPr>
            <p:cNvPr id="106" name="Straight Arrow Connector 105"/>
            <p:cNvCxnSpPr/>
            <p:nvPr/>
          </p:nvCxnSpPr>
          <p:spPr>
            <a:xfrm>
              <a:off x="25908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27432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28956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30480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32004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33528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35052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36576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38100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3962400" y="4876800"/>
              <a:ext cx="0" cy="4572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16" name="TextBox 115"/>
          <p:cNvSpPr txBox="1"/>
          <p:nvPr/>
        </p:nvSpPr>
        <p:spPr>
          <a:xfrm>
            <a:off x="6271524" y="1490425"/>
            <a:ext cx="2666939" cy="646331"/>
          </a:xfrm>
          <a:prstGeom prst="rect">
            <a:avLst/>
          </a:prstGeom>
          <a:noFill/>
        </p:spPr>
        <p:txBody>
          <a:bodyPr wrap="square" rtlCol="0">
            <a:spAutoFit/>
          </a:bodyPr>
          <a:lstStyle/>
          <a:p>
            <a:r>
              <a:rPr lang="en-US" dirty="0"/>
              <a:t>Load Cell, diet scale, or simple weight balance</a:t>
            </a:r>
          </a:p>
        </p:txBody>
      </p:sp>
      <p:cxnSp>
        <p:nvCxnSpPr>
          <p:cNvPr id="117" name="Straight Arrow Connector 116"/>
          <p:cNvCxnSpPr>
            <a:stCxn id="116" idx="1"/>
          </p:cNvCxnSpPr>
          <p:nvPr/>
        </p:nvCxnSpPr>
        <p:spPr>
          <a:xfrm flipH="1" flipV="1">
            <a:off x="5015881" y="1743862"/>
            <a:ext cx="1255643" cy="6972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3143672" y="4487061"/>
            <a:ext cx="57606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6237373" y="2340640"/>
            <a:ext cx="1044116" cy="646331"/>
          </a:xfrm>
          <a:prstGeom prst="rect">
            <a:avLst/>
          </a:prstGeom>
          <a:noFill/>
        </p:spPr>
        <p:txBody>
          <a:bodyPr wrap="square" rtlCol="0">
            <a:spAutoFit/>
          </a:bodyPr>
          <a:lstStyle/>
          <a:p>
            <a:r>
              <a:rPr lang="en-US" dirty="0"/>
              <a:t>Test Article</a:t>
            </a:r>
          </a:p>
        </p:txBody>
      </p:sp>
      <p:cxnSp>
        <p:nvCxnSpPr>
          <p:cNvPr id="125" name="Straight Arrow Connector 124"/>
          <p:cNvCxnSpPr/>
          <p:nvPr/>
        </p:nvCxnSpPr>
        <p:spPr>
          <a:xfrm flipH="1">
            <a:off x="4800600" y="2805391"/>
            <a:ext cx="1367408" cy="20886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6564052" y="5698994"/>
            <a:ext cx="3528392" cy="646331"/>
          </a:xfrm>
          <a:prstGeom prst="rect">
            <a:avLst/>
          </a:prstGeom>
          <a:noFill/>
        </p:spPr>
        <p:txBody>
          <a:bodyPr wrap="square" rtlCol="0">
            <a:spAutoFit/>
          </a:bodyPr>
          <a:lstStyle/>
          <a:p>
            <a:r>
              <a:rPr lang="en-US" dirty="0"/>
              <a:t>Suck air through the wind tunnel to get less turbulent airflow…</a:t>
            </a:r>
          </a:p>
        </p:txBody>
      </p:sp>
      <p:cxnSp>
        <p:nvCxnSpPr>
          <p:cNvPr id="129" name="Straight Connector 128"/>
          <p:cNvCxnSpPr/>
          <p:nvPr/>
        </p:nvCxnSpPr>
        <p:spPr>
          <a:xfrm flipV="1">
            <a:off x="5915980" y="3430742"/>
            <a:ext cx="648072" cy="152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5915980" y="4222829"/>
            <a:ext cx="648072" cy="535124"/>
          </a:xfrm>
          <a:prstGeom prst="line">
            <a:avLst/>
          </a:prstGeom>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7038310" y="4887512"/>
            <a:ext cx="900100" cy="276999"/>
          </a:xfrm>
          <a:prstGeom prst="rect">
            <a:avLst/>
          </a:prstGeom>
          <a:noFill/>
        </p:spPr>
        <p:txBody>
          <a:bodyPr wrap="square" rtlCol="0">
            <a:spAutoFit/>
          </a:bodyPr>
          <a:lstStyle/>
          <a:p>
            <a:pPr algn="ctr"/>
            <a:r>
              <a:rPr lang="en-US" sz="1200" dirty="0"/>
              <a:t>Top View</a:t>
            </a:r>
          </a:p>
        </p:txBody>
      </p:sp>
      <p:sp>
        <p:nvSpPr>
          <p:cNvPr id="136" name="TextBox 135"/>
          <p:cNvSpPr txBox="1"/>
          <p:nvPr/>
        </p:nvSpPr>
        <p:spPr>
          <a:xfrm>
            <a:off x="2621614" y="5712291"/>
            <a:ext cx="1044116" cy="369332"/>
          </a:xfrm>
          <a:prstGeom prst="rect">
            <a:avLst/>
          </a:prstGeom>
          <a:noFill/>
        </p:spPr>
        <p:txBody>
          <a:bodyPr wrap="square" rtlCol="0">
            <a:spAutoFit/>
          </a:bodyPr>
          <a:lstStyle/>
          <a:p>
            <a:r>
              <a:rPr lang="en-US" dirty="0"/>
              <a:t>Legs</a:t>
            </a:r>
          </a:p>
        </p:txBody>
      </p:sp>
      <p:cxnSp>
        <p:nvCxnSpPr>
          <p:cNvPr id="137" name="Straight Arrow Connector 136"/>
          <p:cNvCxnSpPr/>
          <p:nvPr/>
        </p:nvCxnSpPr>
        <p:spPr>
          <a:xfrm>
            <a:off x="3296072" y="5915017"/>
            <a:ext cx="57606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AACA61AA-CFBF-4517-85C6-8C6E98F4C8C7}" type="slidenum">
              <a:rPr lang="en-US" smtClean="0"/>
              <a:t>41</a:t>
            </a:fld>
            <a:endParaRPr lang="en-US"/>
          </a:p>
        </p:txBody>
      </p:sp>
      <p:sp>
        <p:nvSpPr>
          <p:cNvPr id="14" name="TextBox 13"/>
          <p:cNvSpPr txBox="1"/>
          <p:nvPr/>
        </p:nvSpPr>
        <p:spPr>
          <a:xfrm>
            <a:off x="2099556" y="774419"/>
            <a:ext cx="7992888" cy="646331"/>
          </a:xfrm>
          <a:prstGeom prst="rect">
            <a:avLst/>
          </a:prstGeom>
          <a:noFill/>
        </p:spPr>
        <p:txBody>
          <a:bodyPr wrap="square" rtlCol="0">
            <a:spAutoFit/>
          </a:bodyPr>
          <a:lstStyle/>
          <a:p>
            <a:r>
              <a:rPr lang="en-US" dirty="0"/>
              <a:t>If you are really gung-ho, you can build a simple vertical wind tunnel to test your parachutes…</a:t>
            </a:r>
          </a:p>
        </p:txBody>
      </p:sp>
    </p:spTree>
    <p:extLst>
      <p:ext uri="{BB962C8B-B14F-4D97-AF65-F5344CB8AC3E}">
        <p14:creationId xmlns:p14="http://schemas.microsoft.com/office/powerpoint/2010/main" val="301702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935" y="152636"/>
            <a:ext cx="8229600" cy="598078"/>
          </a:xfrm>
        </p:spPr>
        <p:txBody>
          <a:bodyPr>
            <a:normAutofit/>
          </a:bodyPr>
          <a:lstStyle/>
          <a:p>
            <a:r>
              <a:rPr lang="en-US" sz="3200" dirty="0">
                <a:solidFill>
                  <a:srgbClr val="FF0000"/>
                </a:solidFill>
              </a:rPr>
              <a:t>Parachute Opening Load Testing</a:t>
            </a:r>
          </a:p>
        </p:txBody>
      </p:sp>
      <p:sp>
        <p:nvSpPr>
          <p:cNvPr id="3" name="TextBox 2"/>
          <p:cNvSpPr txBox="1"/>
          <p:nvPr/>
        </p:nvSpPr>
        <p:spPr>
          <a:xfrm>
            <a:off x="1091444" y="983748"/>
            <a:ext cx="10490956" cy="4401205"/>
          </a:xfrm>
          <a:prstGeom prst="rect">
            <a:avLst/>
          </a:prstGeom>
          <a:noFill/>
        </p:spPr>
        <p:txBody>
          <a:bodyPr wrap="square" rtlCol="0">
            <a:spAutoFit/>
          </a:bodyPr>
          <a:lstStyle/>
          <a:p>
            <a:r>
              <a:rPr lang="en-US" sz="2000" dirty="0"/>
              <a:t>A parachute system is useless if it fails during deployment.  A simple test should be conducted to make sure the shock attenuation system is adequate and the suspension lines stay attached to the canopy.   </a:t>
            </a:r>
          </a:p>
          <a:p>
            <a:endParaRPr lang="en-US" sz="2000" dirty="0"/>
          </a:p>
          <a:p>
            <a:r>
              <a:rPr lang="en-US" sz="2000" dirty="0"/>
              <a:t>An “infinite mass” deployment test can be conduced using a deployment wand and some sort of vehicle.  “Infinite Mass” means that the system will not slow down after the chute deploys.  This means the parachute will have to survive the loads for a relatively long period of time.  In reality, the rocket will slow down quickly after the chute deploys.</a:t>
            </a:r>
          </a:p>
          <a:p>
            <a:endParaRPr lang="en-US" sz="2000" dirty="0"/>
          </a:p>
          <a:p>
            <a:r>
              <a:rPr lang="en-US" sz="2000" dirty="0"/>
              <a:t>How to get the necessary speed:</a:t>
            </a:r>
          </a:p>
          <a:p>
            <a:endParaRPr lang="en-US" sz="2000" dirty="0"/>
          </a:p>
          <a:p>
            <a:pPr marL="285750" indent="-285750">
              <a:buFont typeface="Arial" panose="020B0604020202020204" pitchFamily="34" charset="0"/>
              <a:buChar char="•"/>
            </a:pPr>
            <a:r>
              <a:rPr lang="en-US" sz="2000" dirty="0"/>
              <a:t>A running person might be able to get to a speed of 9 </a:t>
            </a:r>
            <a:r>
              <a:rPr lang="en-US" sz="2000" dirty="0" err="1"/>
              <a:t>ft</a:t>
            </a:r>
            <a:r>
              <a:rPr lang="en-US" sz="2000" dirty="0"/>
              <a:t>/sec</a:t>
            </a:r>
          </a:p>
          <a:p>
            <a:pPr marL="285750" indent="-285750">
              <a:buFont typeface="Arial" panose="020B0604020202020204" pitchFamily="34" charset="0"/>
              <a:buChar char="•"/>
            </a:pPr>
            <a:r>
              <a:rPr lang="en-US" sz="2000" dirty="0"/>
              <a:t>A bicycle rider can maybe reach 22 </a:t>
            </a:r>
            <a:r>
              <a:rPr lang="en-US" sz="2000" dirty="0" err="1"/>
              <a:t>ft</a:t>
            </a:r>
            <a:r>
              <a:rPr lang="en-US" sz="2000" dirty="0"/>
              <a:t>/sec</a:t>
            </a:r>
          </a:p>
          <a:p>
            <a:pPr marL="285750" indent="-285750">
              <a:buFont typeface="Arial" panose="020B0604020202020204" pitchFamily="34" charset="0"/>
              <a:buChar char="•"/>
            </a:pPr>
            <a:r>
              <a:rPr lang="en-US" sz="2000" dirty="0"/>
              <a:t>A golf cart or car can reach higher speeds…</a:t>
            </a:r>
          </a:p>
        </p:txBody>
      </p:sp>
      <p:sp>
        <p:nvSpPr>
          <p:cNvPr id="5" name="TextBox 4"/>
          <p:cNvSpPr txBox="1"/>
          <p:nvPr/>
        </p:nvSpPr>
        <p:spPr>
          <a:xfrm>
            <a:off x="1108181" y="5690380"/>
            <a:ext cx="9973108" cy="369332"/>
          </a:xfrm>
          <a:prstGeom prst="rect">
            <a:avLst/>
          </a:prstGeom>
          <a:noFill/>
        </p:spPr>
        <p:txBody>
          <a:bodyPr wrap="square" rtlCol="0">
            <a:spAutoFit/>
          </a:bodyPr>
          <a:lstStyle/>
          <a:p>
            <a:r>
              <a:rPr lang="en-US" b="1" dirty="0">
                <a:solidFill>
                  <a:srgbClr val="FF0000"/>
                </a:solidFill>
              </a:rPr>
              <a:t>CAUTION:</a:t>
            </a:r>
            <a:r>
              <a:rPr lang="en-US" dirty="0"/>
              <a:t>  Only adults should be allowed operate a vehicle due to potential liability issues… </a:t>
            </a:r>
          </a:p>
        </p:txBody>
      </p:sp>
      <p:sp>
        <p:nvSpPr>
          <p:cNvPr id="6" name="Slide Number Placeholder 5"/>
          <p:cNvSpPr>
            <a:spLocks noGrp="1"/>
          </p:cNvSpPr>
          <p:nvPr>
            <p:ph type="sldNum" sz="quarter" idx="12"/>
          </p:nvPr>
        </p:nvSpPr>
        <p:spPr/>
        <p:txBody>
          <a:bodyPr/>
          <a:lstStyle/>
          <a:p>
            <a:fld id="{AACA61AA-CFBF-4517-85C6-8C6E98F4C8C7}" type="slidenum">
              <a:rPr lang="en-US" smtClean="0"/>
              <a:t>42</a:t>
            </a:fld>
            <a:endParaRPr lang="en-US"/>
          </a:p>
        </p:txBody>
      </p:sp>
    </p:spTree>
    <p:extLst>
      <p:ext uri="{BB962C8B-B14F-4D97-AF65-F5344CB8AC3E}">
        <p14:creationId xmlns:p14="http://schemas.microsoft.com/office/powerpoint/2010/main" val="49911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43</a:t>
            </a:fld>
            <a:endParaRPr lang="en-US"/>
          </a:p>
        </p:txBody>
      </p:sp>
      <p:sp>
        <p:nvSpPr>
          <p:cNvPr id="5" name="Rectangle 4"/>
          <p:cNvSpPr/>
          <p:nvPr/>
        </p:nvSpPr>
        <p:spPr>
          <a:xfrm>
            <a:off x="3002610" y="1509762"/>
            <a:ext cx="1728192" cy="756084"/>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2930602" y="1365746"/>
            <a:ext cx="0" cy="11521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2927649" y="2528481"/>
            <a:ext cx="515553" cy="3606290"/>
          </a:xfrm>
          <a:custGeom>
            <a:avLst/>
            <a:gdLst>
              <a:gd name="connsiteX0" fmla="*/ 0 w 515553"/>
              <a:gd name="connsiteY0" fmla="*/ 0 h 3606290"/>
              <a:gd name="connsiteX1" fmla="*/ 195309 w 515553"/>
              <a:gd name="connsiteY1" fmla="*/ 550415 h 3606290"/>
              <a:gd name="connsiteX2" fmla="*/ 239697 w 515553"/>
              <a:gd name="connsiteY2" fmla="*/ 585926 h 3606290"/>
              <a:gd name="connsiteX3" fmla="*/ 248575 w 515553"/>
              <a:gd name="connsiteY3" fmla="*/ 612559 h 3606290"/>
              <a:gd name="connsiteX4" fmla="*/ 266330 w 515553"/>
              <a:gd name="connsiteY4" fmla="*/ 639192 h 3606290"/>
              <a:gd name="connsiteX5" fmla="*/ 275208 w 515553"/>
              <a:gd name="connsiteY5" fmla="*/ 692458 h 3606290"/>
              <a:gd name="connsiteX6" fmla="*/ 284086 w 515553"/>
              <a:gd name="connsiteY6" fmla="*/ 719091 h 3606290"/>
              <a:gd name="connsiteX7" fmla="*/ 292963 w 515553"/>
              <a:gd name="connsiteY7" fmla="*/ 763480 h 3606290"/>
              <a:gd name="connsiteX8" fmla="*/ 266330 w 515553"/>
              <a:gd name="connsiteY8" fmla="*/ 887767 h 3606290"/>
              <a:gd name="connsiteX9" fmla="*/ 213064 w 515553"/>
              <a:gd name="connsiteY9" fmla="*/ 932155 h 3606290"/>
              <a:gd name="connsiteX10" fmla="*/ 195309 w 515553"/>
              <a:gd name="connsiteY10" fmla="*/ 949911 h 3606290"/>
              <a:gd name="connsiteX11" fmla="*/ 115410 w 515553"/>
              <a:gd name="connsiteY11" fmla="*/ 1020932 h 3606290"/>
              <a:gd name="connsiteX12" fmla="*/ 88777 w 515553"/>
              <a:gd name="connsiteY12" fmla="*/ 1074198 h 3606290"/>
              <a:gd name="connsiteX13" fmla="*/ 71022 w 515553"/>
              <a:gd name="connsiteY13" fmla="*/ 1109709 h 3606290"/>
              <a:gd name="connsiteX14" fmla="*/ 53266 w 515553"/>
              <a:gd name="connsiteY14" fmla="*/ 1171852 h 3606290"/>
              <a:gd name="connsiteX15" fmla="*/ 62144 w 515553"/>
              <a:gd name="connsiteY15" fmla="*/ 1393794 h 3606290"/>
              <a:gd name="connsiteX16" fmla="*/ 71022 w 515553"/>
              <a:gd name="connsiteY16" fmla="*/ 1438182 h 3606290"/>
              <a:gd name="connsiteX17" fmla="*/ 88777 w 515553"/>
              <a:gd name="connsiteY17" fmla="*/ 1455938 h 3606290"/>
              <a:gd name="connsiteX18" fmla="*/ 97655 w 515553"/>
              <a:gd name="connsiteY18" fmla="*/ 1482571 h 3606290"/>
              <a:gd name="connsiteX19" fmla="*/ 106532 w 515553"/>
              <a:gd name="connsiteY19" fmla="*/ 1535837 h 3606290"/>
              <a:gd name="connsiteX20" fmla="*/ 150921 w 515553"/>
              <a:gd name="connsiteY20" fmla="*/ 1580225 h 3606290"/>
              <a:gd name="connsiteX21" fmla="*/ 186431 w 515553"/>
              <a:gd name="connsiteY21" fmla="*/ 1633491 h 3606290"/>
              <a:gd name="connsiteX22" fmla="*/ 257453 w 515553"/>
              <a:gd name="connsiteY22" fmla="*/ 1695635 h 3606290"/>
              <a:gd name="connsiteX23" fmla="*/ 301841 w 515553"/>
              <a:gd name="connsiteY23" fmla="*/ 1740023 h 3606290"/>
              <a:gd name="connsiteX24" fmla="*/ 310719 w 515553"/>
              <a:gd name="connsiteY24" fmla="*/ 1766656 h 3606290"/>
              <a:gd name="connsiteX25" fmla="*/ 355107 w 515553"/>
              <a:gd name="connsiteY25" fmla="*/ 1802167 h 3606290"/>
              <a:gd name="connsiteX26" fmla="*/ 363985 w 515553"/>
              <a:gd name="connsiteY26" fmla="*/ 1828800 h 3606290"/>
              <a:gd name="connsiteX27" fmla="*/ 399496 w 515553"/>
              <a:gd name="connsiteY27" fmla="*/ 1873188 h 3606290"/>
              <a:gd name="connsiteX28" fmla="*/ 426129 w 515553"/>
              <a:gd name="connsiteY28" fmla="*/ 1926454 h 3606290"/>
              <a:gd name="connsiteX29" fmla="*/ 452762 w 515553"/>
              <a:gd name="connsiteY29" fmla="*/ 1970843 h 3606290"/>
              <a:gd name="connsiteX30" fmla="*/ 461639 w 515553"/>
              <a:gd name="connsiteY30" fmla="*/ 1997476 h 3606290"/>
              <a:gd name="connsiteX31" fmla="*/ 479395 w 515553"/>
              <a:gd name="connsiteY31" fmla="*/ 2032986 h 3606290"/>
              <a:gd name="connsiteX32" fmla="*/ 488272 w 515553"/>
              <a:gd name="connsiteY32" fmla="*/ 2068497 h 3606290"/>
              <a:gd name="connsiteX33" fmla="*/ 497150 w 515553"/>
              <a:gd name="connsiteY33" fmla="*/ 2095130 h 3606290"/>
              <a:gd name="connsiteX34" fmla="*/ 488272 w 515553"/>
              <a:gd name="connsiteY34" fmla="*/ 2263806 h 3606290"/>
              <a:gd name="connsiteX35" fmla="*/ 461639 w 515553"/>
              <a:gd name="connsiteY35" fmla="*/ 2361460 h 3606290"/>
              <a:gd name="connsiteX36" fmla="*/ 435006 w 515553"/>
              <a:gd name="connsiteY36" fmla="*/ 2459114 h 3606290"/>
              <a:gd name="connsiteX37" fmla="*/ 417251 w 515553"/>
              <a:gd name="connsiteY37" fmla="*/ 2494625 h 3606290"/>
              <a:gd name="connsiteX38" fmla="*/ 381740 w 515553"/>
              <a:gd name="connsiteY38" fmla="*/ 2565647 h 3606290"/>
              <a:gd name="connsiteX39" fmla="*/ 363985 w 515553"/>
              <a:gd name="connsiteY39" fmla="*/ 2734322 h 3606290"/>
              <a:gd name="connsiteX40" fmla="*/ 372863 w 515553"/>
              <a:gd name="connsiteY40" fmla="*/ 2876365 h 3606290"/>
              <a:gd name="connsiteX41" fmla="*/ 381740 w 515553"/>
              <a:gd name="connsiteY41" fmla="*/ 2938509 h 3606290"/>
              <a:gd name="connsiteX42" fmla="*/ 390618 w 515553"/>
              <a:gd name="connsiteY42" fmla="*/ 2965142 h 3606290"/>
              <a:gd name="connsiteX43" fmla="*/ 399496 w 515553"/>
              <a:gd name="connsiteY43" fmla="*/ 3000652 h 3606290"/>
              <a:gd name="connsiteX44" fmla="*/ 408373 w 515553"/>
              <a:gd name="connsiteY44" fmla="*/ 3027285 h 3606290"/>
              <a:gd name="connsiteX45" fmla="*/ 417251 w 515553"/>
              <a:gd name="connsiteY45" fmla="*/ 3080551 h 3606290"/>
              <a:gd name="connsiteX46" fmla="*/ 443884 w 515553"/>
              <a:gd name="connsiteY46" fmla="*/ 3160450 h 3606290"/>
              <a:gd name="connsiteX47" fmla="*/ 452762 w 515553"/>
              <a:gd name="connsiteY47" fmla="*/ 3187083 h 3606290"/>
              <a:gd name="connsiteX48" fmla="*/ 461639 w 515553"/>
              <a:gd name="connsiteY48" fmla="*/ 3222594 h 3606290"/>
              <a:gd name="connsiteX49" fmla="*/ 479395 w 515553"/>
              <a:gd name="connsiteY49" fmla="*/ 3275860 h 3606290"/>
              <a:gd name="connsiteX50" fmla="*/ 488272 w 515553"/>
              <a:gd name="connsiteY50" fmla="*/ 3302493 h 3606290"/>
              <a:gd name="connsiteX51" fmla="*/ 497150 w 515553"/>
              <a:gd name="connsiteY51" fmla="*/ 3373514 h 3606290"/>
              <a:gd name="connsiteX52" fmla="*/ 506028 w 515553"/>
              <a:gd name="connsiteY52" fmla="*/ 3400147 h 3606290"/>
              <a:gd name="connsiteX53" fmla="*/ 514905 w 515553"/>
              <a:gd name="connsiteY53" fmla="*/ 3435658 h 3606290"/>
              <a:gd name="connsiteX54" fmla="*/ 506028 w 515553"/>
              <a:gd name="connsiteY54" fmla="*/ 3604334 h 3606290"/>
              <a:gd name="connsiteX55" fmla="*/ 514905 w 515553"/>
              <a:gd name="connsiteY55" fmla="*/ 3577701 h 3606290"/>
              <a:gd name="connsiteX56" fmla="*/ 514905 w 515553"/>
              <a:gd name="connsiteY56" fmla="*/ 3551068 h 360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5553" h="3606290">
                <a:moveTo>
                  <a:pt x="0" y="0"/>
                </a:moveTo>
                <a:cubicBezTo>
                  <a:pt x="65103" y="183472"/>
                  <a:pt x="127877" y="367787"/>
                  <a:pt x="195309" y="550415"/>
                </a:cubicBezTo>
                <a:cubicBezTo>
                  <a:pt x="206581" y="580943"/>
                  <a:pt x="213181" y="577087"/>
                  <a:pt x="239697" y="585926"/>
                </a:cubicBezTo>
                <a:cubicBezTo>
                  <a:pt x="242656" y="594804"/>
                  <a:pt x="244390" y="604189"/>
                  <a:pt x="248575" y="612559"/>
                </a:cubicBezTo>
                <a:cubicBezTo>
                  <a:pt x="253347" y="622102"/>
                  <a:pt x="262956" y="629070"/>
                  <a:pt x="266330" y="639192"/>
                </a:cubicBezTo>
                <a:cubicBezTo>
                  <a:pt x="272022" y="656269"/>
                  <a:pt x="271303" y="674886"/>
                  <a:pt x="275208" y="692458"/>
                </a:cubicBezTo>
                <a:cubicBezTo>
                  <a:pt x="277238" y="701593"/>
                  <a:pt x="281816" y="710012"/>
                  <a:pt x="284086" y="719091"/>
                </a:cubicBezTo>
                <a:cubicBezTo>
                  <a:pt x="287746" y="733730"/>
                  <a:pt x="290004" y="748684"/>
                  <a:pt x="292963" y="763480"/>
                </a:cubicBezTo>
                <a:cubicBezTo>
                  <a:pt x="290978" y="779358"/>
                  <a:pt x="284403" y="869694"/>
                  <a:pt x="266330" y="887767"/>
                </a:cubicBezTo>
                <a:cubicBezTo>
                  <a:pt x="203057" y="951040"/>
                  <a:pt x="274869" y="882710"/>
                  <a:pt x="213064" y="932155"/>
                </a:cubicBezTo>
                <a:cubicBezTo>
                  <a:pt x="206528" y="937384"/>
                  <a:pt x="201845" y="944682"/>
                  <a:pt x="195309" y="949911"/>
                </a:cubicBezTo>
                <a:cubicBezTo>
                  <a:pt x="157186" y="980410"/>
                  <a:pt x="154091" y="962910"/>
                  <a:pt x="115410" y="1020932"/>
                </a:cubicBezTo>
                <a:cubicBezTo>
                  <a:pt x="81291" y="1072112"/>
                  <a:pt x="110829" y="1022743"/>
                  <a:pt x="88777" y="1074198"/>
                </a:cubicBezTo>
                <a:cubicBezTo>
                  <a:pt x="83564" y="1086362"/>
                  <a:pt x="76235" y="1097545"/>
                  <a:pt x="71022" y="1109709"/>
                </a:cubicBezTo>
                <a:cubicBezTo>
                  <a:pt x="63380" y="1127541"/>
                  <a:pt x="57772" y="1153830"/>
                  <a:pt x="53266" y="1171852"/>
                </a:cubicBezTo>
                <a:cubicBezTo>
                  <a:pt x="56225" y="1245833"/>
                  <a:pt x="57219" y="1319918"/>
                  <a:pt x="62144" y="1393794"/>
                </a:cubicBezTo>
                <a:cubicBezTo>
                  <a:pt x="63148" y="1408850"/>
                  <a:pt x="65078" y="1424313"/>
                  <a:pt x="71022" y="1438182"/>
                </a:cubicBezTo>
                <a:cubicBezTo>
                  <a:pt x="74319" y="1445875"/>
                  <a:pt x="82859" y="1450019"/>
                  <a:pt x="88777" y="1455938"/>
                </a:cubicBezTo>
                <a:cubicBezTo>
                  <a:pt x="91736" y="1464816"/>
                  <a:pt x="95625" y="1473436"/>
                  <a:pt x="97655" y="1482571"/>
                </a:cubicBezTo>
                <a:cubicBezTo>
                  <a:pt x="101560" y="1500143"/>
                  <a:pt x="97913" y="1520035"/>
                  <a:pt x="106532" y="1535837"/>
                </a:cubicBezTo>
                <a:cubicBezTo>
                  <a:pt x="116552" y="1554207"/>
                  <a:pt x="139314" y="1562814"/>
                  <a:pt x="150921" y="1580225"/>
                </a:cubicBezTo>
                <a:cubicBezTo>
                  <a:pt x="162758" y="1597980"/>
                  <a:pt x="168676" y="1621654"/>
                  <a:pt x="186431" y="1633491"/>
                </a:cubicBezTo>
                <a:cubicBezTo>
                  <a:pt x="214584" y="1652260"/>
                  <a:pt x="236683" y="1664479"/>
                  <a:pt x="257453" y="1695635"/>
                </a:cubicBezTo>
                <a:cubicBezTo>
                  <a:pt x="281126" y="1731146"/>
                  <a:pt x="266330" y="1716350"/>
                  <a:pt x="301841" y="1740023"/>
                </a:cubicBezTo>
                <a:cubicBezTo>
                  <a:pt x="304800" y="1748901"/>
                  <a:pt x="305904" y="1758632"/>
                  <a:pt x="310719" y="1766656"/>
                </a:cubicBezTo>
                <a:cubicBezTo>
                  <a:pt x="319154" y="1780714"/>
                  <a:pt x="343008" y="1794101"/>
                  <a:pt x="355107" y="1802167"/>
                </a:cubicBezTo>
                <a:cubicBezTo>
                  <a:pt x="358066" y="1811045"/>
                  <a:pt x="359800" y="1820430"/>
                  <a:pt x="363985" y="1828800"/>
                </a:cubicBezTo>
                <a:cubicBezTo>
                  <a:pt x="375185" y="1851200"/>
                  <a:pt x="382980" y="1856672"/>
                  <a:pt x="399496" y="1873188"/>
                </a:cubicBezTo>
                <a:cubicBezTo>
                  <a:pt x="421808" y="1940130"/>
                  <a:pt x="391710" y="1857616"/>
                  <a:pt x="426129" y="1926454"/>
                </a:cubicBezTo>
                <a:cubicBezTo>
                  <a:pt x="449179" y="1972554"/>
                  <a:pt x="418079" y="1936160"/>
                  <a:pt x="452762" y="1970843"/>
                </a:cubicBezTo>
                <a:cubicBezTo>
                  <a:pt x="455721" y="1979721"/>
                  <a:pt x="457953" y="1988875"/>
                  <a:pt x="461639" y="1997476"/>
                </a:cubicBezTo>
                <a:cubicBezTo>
                  <a:pt x="466852" y="2009640"/>
                  <a:pt x="474748" y="2020595"/>
                  <a:pt x="479395" y="2032986"/>
                </a:cubicBezTo>
                <a:cubicBezTo>
                  <a:pt x="483679" y="2044410"/>
                  <a:pt x="484920" y="2056765"/>
                  <a:pt x="488272" y="2068497"/>
                </a:cubicBezTo>
                <a:cubicBezTo>
                  <a:pt x="490843" y="2077495"/>
                  <a:pt x="494191" y="2086252"/>
                  <a:pt x="497150" y="2095130"/>
                </a:cubicBezTo>
                <a:cubicBezTo>
                  <a:pt x="494191" y="2151355"/>
                  <a:pt x="494490" y="2207847"/>
                  <a:pt x="488272" y="2263806"/>
                </a:cubicBezTo>
                <a:cubicBezTo>
                  <a:pt x="479616" y="2341713"/>
                  <a:pt x="473874" y="2312518"/>
                  <a:pt x="461639" y="2361460"/>
                </a:cubicBezTo>
                <a:cubicBezTo>
                  <a:pt x="451896" y="2400433"/>
                  <a:pt x="454056" y="2421014"/>
                  <a:pt x="435006" y="2459114"/>
                </a:cubicBezTo>
                <a:cubicBezTo>
                  <a:pt x="429088" y="2470951"/>
                  <a:pt x="422166" y="2482337"/>
                  <a:pt x="417251" y="2494625"/>
                </a:cubicBezTo>
                <a:cubicBezTo>
                  <a:pt x="390049" y="2562632"/>
                  <a:pt x="415771" y="2531616"/>
                  <a:pt x="381740" y="2565647"/>
                </a:cubicBezTo>
                <a:cubicBezTo>
                  <a:pt x="368334" y="2632683"/>
                  <a:pt x="363985" y="2644753"/>
                  <a:pt x="363985" y="2734322"/>
                </a:cubicBezTo>
                <a:cubicBezTo>
                  <a:pt x="363985" y="2781762"/>
                  <a:pt x="368753" y="2829103"/>
                  <a:pt x="372863" y="2876365"/>
                </a:cubicBezTo>
                <a:cubicBezTo>
                  <a:pt x="374676" y="2897211"/>
                  <a:pt x="377636" y="2917990"/>
                  <a:pt x="381740" y="2938509"/>
                </a:cubicBezTo>
                <a:cubicBezTo>
                  <a:pt x="383575" y="2947685"/>
                  <a:pt x="388047" y="2956144"/>
                  <a:pt x="390618" y="2965142"/>
                </a:cubicBezTo>
                <a:cubicBezTo>
                  <a:pt x="393970" y="2976874"/>
                  <a:pt x="396144" y="2988920"/>
                  <a:pt x="399496" y="3000652"/>
                </a:cubicBezTo>
                <a:cubicBezTo>
                  <a:pt x="402067" y="3009650"/>
                  <a:pt x="406343" y="3018150"/>
                  <a:pt x="408373" y="3027285"/>
                </a:cubicBezTo>
                <a:cubicBezTo>
                  <a:pt x="412278" y="3044857"/>
                  <a:pt x="412885" y="3063088"/>
                  <a:pt x="417251" y="3080551"/>
                </a:cubicBezTo>
                <a:cubicBezTo>
                  <a:pt x="417254" y="3080565"/>
                  <a:pt x="439443" y="3147127"/>
                  <a:pt x="443884" y="3160450"/>
                </a:cubicBezTo>
                <a:cubicBezTo>
                  <a:pt x="446843" y="3169328"/>
                  <a:pt x="450493" y="3178004"/>
                  <a:pt x="452762" y="3187083"/>
                </a:cubicBezTo>
                <a:cubicBezTo>
                  <a:pt x="455721" y="3198920"/>
                  <a:pt x="458133" y="3210907"/>
                  <a:pt x="461639" y="3222594"/>
                </a:cubicBezTo>
                <a:cubicBezTo>
                  <a:pt x="467017" y="3240521"/>
                  <a:pt x="473477" y="3258105"/>
                  <a:pt x="479395" y="3275860"/>
                </a:cubicBezTo>
                <a:lnTo>
                  <a:pt x="488272" y="3302493"/>
                </a:lnTo>
                <a:cubicBezTo>
                  <a:pt x="491231" y="3326167"/>
                  <a:pt x="492882" y="3350041"/>
                  <a:pt x="497150" y="3373514"/>
                </a:cubicBezTo>
                <a:cubicBezTo>
                  <a:pt x="498824" y="3382721"/>
                  <a:pt x="503457" y="3391149"/>
                  <a:pt x="506028" y="3400147"/>
                </a:cubicBezTo>
                <a:cubicBezTo>
                  <a:pt x="509380" y="3411879"/>
                  <a:pt x="511946" y="3423821"/>
                  <a:pt x="514905" y="3435658"/>
                </a:cubicBezTo>
                <a:cubicBezTo>
                  <a:pt x="511946" y="3491883"/>
                  <a:pt x="506028" y="3548031"/>
                  <a:pt x="506028" y="3604334"/>
                </a:cubicBezTo>
                <a:cubicBezTo>
                  <a:pt x="506028" y="3613692"/>
                  <a:pt x="513367" y="3586932"/>
                  <a:pt x="514905" y="3577701"/>
                </a:cubicBezTo>
                <a:cubicBezTo>
                  <a:pt x="516364" y="3568944"/>
                  <a:pt x="514905" y="3559946"/>
                  <a:pt x="514905" y="35510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Callout 11"/>
          <p:cNvSpPr/>
          <p:nvPr/>
        </p:nvSpPr>
        <p:spPr>
          <a:xfrm>
            <a:off x="3578674" y="1572769"/>
            <a:ext cx="1008112" cy="630070"/>
          </a:xfrm>
          <a:prstGeom prst="cloudCallout">
            <a:avLst>
              <a:gd name="adj1" fmla="val -14966"/>
              <a:gd name="adj2" fmla="val 3079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3650682" y="2301850"/>
            <a:ext cx="288032" cy="4115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643544" y="845753"/>
            <a:ext cx="1836204" cy="369332"/>
          </a:xfrm>
          <a:prstGeom prst="rect">
            <a:avLst/>
          </a:prstGeom>
          <a:noFill/>
        </p:spPr>
        <p:txBody>
          <a:bodyPr wrap="square" rtlCol="0">
            <a:spAutoFit/>
          </a:bodyPr>
          <a:lstStyle/>
          <a:p>
            <a:r>
              <a:rPr lang="en-US" dirty="0"/>
              <a:t>PVC Tube</a:t>
            </a:r>
          </a:p>
        </p:txBody>
      </p:sp>
      <p:sp>
        <p:nvSpPr>
          <p:cNvPr id="15" name="TextBox 14"/>
          <p:cNvSpPr txBox="1"/>
          <p:nvPr/>
        </p:nvSpPr>
        <p:spPr>
          <a:xfrm>
            <a:off x="4413227" y="2864076"/>
            <a:ext cx="1836204" cy="369332"/>
          </a:xfrm>
          <a:prstGeom prst="rect">
            <a:avLst/>
          </a:prstGeom>
          <a:noFill/>
        </p:spPr>
        <p:txBody>
          <a:bodyPr wrap="square" rtlCol="0">
            <a:spAutoFit/>
          </a:bodyPr>
          <a:lstStyle/>
          <a:p>
            <a:r>
              <a:rPr lang="en-US" dirty="0"/>
              <a:t>Test Parachute</a:t>
            </a:r>
          </a:p>
        </p:txBody>
      </p:sp>
      <p:sp>
        <p:nvSpPr>
          <p:cNvPr id="16" name="TextBox 15"/>
          <p:cNvSpPr txBox="1"/>
          <p:nvPr/>
        </p:nvSpPr>
        <p:spPr>
          <a:xfrm>
            <a:off x="2267323" y="858263"/>
            <a:ext cx="811247" cy="369332"/>
          </a:xfrm>
          <a:prstGeom prst="rect">
            <a:avLst/>
          </a:prstGeom>
          <a:noFill/>
        </p:spPr>
        <p:txBody>
          <a:bodyPr wrap="square" rtlCol="0">
            <a:spAutoFit/>
          </a:bodyPr>
          <a:lstStyle/>
          <a:p>
            <a:r>
              <a:rPr lang="en-US" dirty="0"/>
              <a:t>Cap</a:t>
            </a:r>
          </a:p>
        </p:txBody>
      </p:sp>
      <p:sp>
        <p:nvSpPr>
          <p:cNvPr id="17" name="TextBox 16"/>
          <p:cNvSpPr txBox="1"/>
          <p:nvPr/>
        </p:nvSpPr>
        <p:spPr>
          <a:xfrm>
            <a:off x="2030502" y="4534099"/>
            <a:ext cx="1263094" cy="646331"/>
          </a:xfrm>
          <a:prstGeom prst="rect">
            <a:avLst/>
          </a:prstGeom>
          <a:noFill/>
        </p:spPr>
        <p:txBody>
          <a:bodyPr wrap="square" rtlCol="0">
            <a:spAutoFit/>
          </a:bodyPr>
          <a:lstStyle/>
          <a:p>
            <a:r>
              <a:rPr lang="en-US" dirty="0"/>
              <a:t>Release String</a:t>
            </a:r>
          </a:p>
        </p:txBody>
      </p:sp>
      <p:sp>
        <p:nvSpPr>
          <p:cNvPr id="18" name="TextBox 17"/>
          <p:cNvSpPr txBox="1"/>
          <p:nvPr/>
        </p:nvSpPr>
        <p:spPr>
          <a:xfrm>
            <a:off x="4294062" y="3588949"/>
            <a:ext cx="1368429" cy="646331"/>
          </a:xfrm>
          <a:prstGeom prst="rect">
            <a:avLst/>
          </a:prstGeom>
          <a:noFill/>
        </p:spPr>
        <p:txBody>
          <a:bodyPr wrap="square" rtlCol="0">
            <a:spAutoFit/>
          </a:bodyPr>
          <a:lstStyle/>
          <a:p>
            <a:r>
              <a:rPr lang="en-US" dirty="0"/>
              <a:t>Strong pole (3 </a:t>
            </a:r>
            <a:r>
              <a:rPr lang="en-US" dirty="0" err="1"/>
              <a:t>ft</a:t>
            </a:r>
            <a:r>
              <a:rPr lang="en-US" dirty="0"/>
              <a:t> long)</a:t>
            </a:r>
          </a:p>
        </p:txBody>
      </p:sp>
      <p:sp>
        <p:nvSpPr>
          <p:cNvPr id="19" name="Rectangle 18"/>
          <p:cNvSpPr/>
          <p:nvPr/>
        </p:nvSpPr>
        <p:spPr>
          <a:xfrm>
            <a:off x="7233325" y="1520976"/>
            <a:ext cx="1728192" cy="756084"/>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7101649" y="2354116"/>
            <a:ext cx="34528" cy="1268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7134700" y="3617082"/>
            <a:ext cx="515553" cy="2670186"/>
          </a:xfrm>
          <a:custGeom>
            <a:avLst/>
            <a:gdLst>
              <a:gd name="connsiteX0" fmla="*/ 0 w 515553"/>
              <a:gd name="connsiteY0" fmla="*/ 0 h 3606290"/>
              <a:gd name="connsiteX1" fmla="*/ 195309 w 515553"/>
              <a:gd name="connsiteY1" fmla="*/ 550415 h 3606290"/>
              <a:gd name="connsiteX2" fmla="*/ 239697 w 515553"/>
              <a:gd name="connsiteY2" fmla="*/ 585926 h 3606290"/>
              <a:gd name="connsiteX3" fmla="*/ 248575 w 515553"/>
              <a:gd name="connsiteY3" fmla="*/ 612559 h 3606290"/>
              <a:gd name="connsiteX4" fmla="*/ 266330 w 515553"/>
              <a:gd name="connsiteY4" fmla="*/ 639192 h 3606290"/>
              <a:gd name="connsiteX5" fmla="*/ 275208 w 515553"/>
              <a:gd name="connsiteY5" fmla="*/ 692458 h 3606290"/>
              <a:gd name="connsiteX6" fmla="*/ 284086 w 515553"/>
              <a:gd name="connsiteY6" fmla="*/ 719091 h 3606290"/>
              <a:gd name="connsiteX7" fmla="*/ 292963 w 515553"/>
              <a:gd name="connsiteY7" fmla="*/ 763480 h 3606290"/>
              <a:gd name="connsiteX8" fmla="*/ 266330 w 515553"/>
              <a:gd name="connsiteY8" fmla="*/ 887767 h 3606290"/>
              <a:gd name="connsiteX9" fmla="*/ 213064 w 515553"/>
              <a:gd name="connsiteY9" fmla="*/ 932155 h 3606290"/>
              <a:gd name="connsiteX10" fmla="*/ 195309 w 515553"/>
              <a:gd name="connsiteY10" fmla="*/ 949911 h 3606290"/>
              <a:gd name="connsiteX11" fmla="*/ 115410 w 515553"/>
              <a:gd name="connsiteY11" fmla="*/ 1020932 h 3606290"/>
              <a:gd name="connsiteX12" fmla="*/ 88777 w 515553"/>
              <a:gd name="connsiteY12" fmla="*/ 1074198 h 3606290"/>
              <a:gd name="connsiteX13" fmla="*/ 71022 w 515553"/>
              <a:gd name="connsiteY13" fmla="*/ 1109709 h 3606290"/>
              <a:gd name="connsiteX14" fmla="*/ 53266 w 515553"/>
              <a:gd name="connsiteY14" fmla="*/ 1171852 h 3606290"/>
              <a:gd name="connsiteX15" fmla="*/ 62144 w 515553"/>
              <a:gd name="connsiteY15" fmla="*/ 1393794 h 3606290"/>
              <a:gd name="connsiteX16" fmla="*/ 71022 w 515553"/>
              <a:gd name="connsiteY16" fmla="*/ 1438182 h 3606290"/>
              <a:gd name="connsiteX17" fmla="*/ 88777 w 515553"/>
              <a:gd name="connsiteY17" fmla="*/ 1455938 h 3606290"/>
              <a:gd name="connsiteX18" fmla="*/ 97655 w 515553"/>
              <a:gd name="connsiteY18" fmla="*/ 1482571 h 3606290"/>
              <a:gd name="connsiteX19" fmla="*/ 106532 w 515553"/>
              <a:gd name="connsiteY19" fmla="*/ 1535837 h 3606290"/>
              <a:gd name="connsiteX20" fmla="*/ 150921 w 515553"/>
              <a:gd name="connsiteY20" fmla="*/ 1580225 h 3606290"/>
              <a:gd name="connsiteX21" fmla="*/ 186431 w 515553"/>
              <a:gd name="connsiteY21" fmla="*/ 1633491 h 3606290"/>
              <a:gd name="connsiteX22" fmla="*/ 257453 w 515553"/>
              <a:gd name="connsiteY22" fmla="*/ 1695635 h 3606290"/>
              <a:gd name="connsiteX23" fmla="*/ 301841 w 515553"/>
              <a:gd name="connsiteY23" fmla="*/ 1740023 h 3606290"/>
              <a:gd name="connsiteX24" fmla="*/ 310719 w 515553"/>
              <a:gd name="connsiteY24" fmla="*/ 1766656 h 3606290"/>
              <a:gd name="connsiteX25" fmla="*/ 355107 w 515553"/>
              <a:gd name="connsiteY25" fmla="*/ 1802167 h 3606290"/>
              <a:gd name="connsiteX26" fmla="*/ 363985 w 515553"/>
              <a:gd name="connsiteY26" fmla="*/ 1828800 h 3606290"/>
              <a:gd name="connsiteX27" fmla="*/ 399496 w 515553"/>
              <a:gd name="connsiteY27" fmla="*/ 1873188 h 3606290"/>
              <a:gd name="connsiteX28" fmla="*/ 426129 w 515553"/>
              <a:gd name="connsiteY28" fmla="*/ 1926454 h 3606290"/>
              <a:gd name="connsiteX29" fmla="*/ 452762 w 515553"/>
              <a:gd name="connsiteY29" fmla="*/ 1970843 h 3606290"/>
              <a:gd name="connsiteX30" fmla="*/ 461639 w 515553"/>
              <a:gd name="connsiteY30" fmla="*/ 1997476 h 3606290"/>
              <a:gd name="connsiteX31" fmla="*/ 479395 w 515553"/>
              <a:gd name="connsiteY31" fmla="*/ 2032986 h 3606290"/>
              <a:gd name="connsiteX32" fmla="*/ 488272 w 515553"/>
              <a:gd name="connsiteY32" fmla="*/ 2068497 h 3606290"/>
              <a:gd name="connsiteX33" fmla="*/ 497150 w 515553"/>
              <a:gd name="connsiteY33" fmla="*/ 2095130 h 3606290"/>
              <a:gd name="connsiteX34" fmla="*/ 488272 w 515553"/>
              <a:gd name="connsiteY34" fmla="*/ 2263806 h 3606290"/>
              <a:gd name="connsiteX35" fmla="*/ 461639 w 515553"/>
              <a:gd name="connsiteY35" fmla="*/ 2361460 h 3606290"/>
              <a:gd name="connsiteX36" fmla="*/ 435006 w 515553"/>
              <a:gd name="connsiteY36" fmla="*/ 2459114 h 3606290"/>
              <a:gd name="connsiteX37" fmla="*/ 417251 w 515553"/>
              <a:gd name="connsiteY37" fmla="*/ 2494625 h 3606290"/>
              <a:gd name="connsiteX38" fmla="*/ 381740 w 515553"/>
              <a:gd name="connsiteY38" fmla="*/ 2565647 h 3606290"/>
              <a:gd name="connsiteX39" fmla="*/ 363985 w 515553"/>
              <a:gd name="connsiteY39" fmla="*/ 2734322 h 3606290"/>
              <a:gd name="connsiteX40" fmla="*/ 372863 w 515553"/>
              <a:gd name="connsiteY40" fmla="*/ 2876365 h 3606290"/>
              <a:gd name="connsiteX41" fmla="*/ 381740 w 515553"/>
              <a:gd name="connsiteY41" fmla="*/ 2938509 h 3606290"/>
              <a:gd name="connsiteX42" fmla="*/ 390618 w 515553"/>
              <a:gd name="connsiteY42" fmla="*/ 2965142 h 3606290"/>
              <a:gd name="connsiteX43" fmla="*/ 399496 w 515553"/>
              <a:gd name="connsiteY43" fmla="*/ 3000652 h 3606290"/>
              <a:gd name="connsiteX44" fmla="*/ 408373 w 515553"/>
              <a:gd name="connsiteY44" fmla="*/ 3027285 h 3606290"/>
              <a:gd name="connsiteX45" fmla="*/ 417251 w 515553"/>
              <a:gd name="connsiteY45" fmla="*/ 3080551 h 3606290"/>
              <a:gd name="connsiteX46" fmla="*/ 443884 w 515553"/>
              <a:gd name="connsiteY46" fmla="*/ 3160450 h 3606290"/>
              <a:gd name="connsiteX47" fmla="*/ 452762 w 515553"/>
              <a:gd name="connsiteY47" fmla="*/ 3187083 h 3606290"/>
              <a:gd name="connsiteX48" fmla="*/ 461639 w 515553"/>
              <a:gd name="connsiteY48" fmla="*/ 3222594 h 3606290"/>
              <a:gd name="connsiteX49" fmla="*/ 479395 w 515553"/>
              <a:gd name="connsiteY49" fmla="*/ 3275860 h 3606290"/>
              <a:gd name="connsiteX50" fmla="*/ 488272 w 515553"/>
              <a:gd name="connsiteY50" fmla="*/ 3302493 h 3606290"/>
              <a:gd name="connsiteX51" fmla="*/ 497150 w 515553"/>
              <a:gd name="connsiteY51" fmla="*/ 3373514 h 3606290"/>
              <a:gd name="connsiteX52" fmla="*/ 506028 w 515553"/>
              <a:gd name="connsiteY52" fmla="*/ 3400147 h 3606290"/>
              <a:gd name="connsiteX53" fmla="*/ 514905 w 515553"/>
              <a:gd name="connsiteY53" fmla="*/ 3435658 h 3606290"/>
              <a:gd name="connsiteX54" fmla="*/ 506028 w 515553"/>
              <a:gd name="connsiteY54" fmla="*/ 3604334 h 3606290"/>
              <a:gd name="connsiteX55" fmla="*/ 514905 w 515553"/>
              <a:gd name="connsiteY55" fmla="*/ 3577701 h 3606290"/>
              <a:gd name="connsiteX56" fmla="*/ 514905 w 515553"/>
              <a:gd name="connsiteY56" fmla="*/ 3551068 h 360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5553" h="3606290">
                <a:moveTo>
                  <a:pt x="0" y="0"/>
                </a:moveTo>
                <a:cubicBezTo>
                  <a:pt x="65103" y="183472"/>
                  <a:pt x="127877" y="367787"/>
                  <a:pt x="195309" y="550415"/>
                </a:cubicBezTo>
                <a:cubicBezTo>
                  <a:pt x="206581" y="580943"/>
                  <a:pt x="213181" y="577087"/>
                  <a:pt x="239697" y="585926"/>
                </a:cubicBezTo>
                <a:cubicBezTo>
                  <a:pt x="242656" y="594804"/>
                  <a:pt x="244390" y="604189"/>
                  <a:pt x="248575" y="612559"/>
                </a:cubicBezTo>
                <a:cubicBezTo>
                  <a:pt x="253347" y="622102"/>
                  <a:pt x="262956" y="629070"/>
                  <a:pt x="266330" y="639192"/>
                </a:cubicBezTo>
                <a:cubicBezTo>
                  <a:pt x="272022" y="656269"/>
                  <a:pt x="271303" y="674886"/>
                  <a:pt x="275208" y="692458"/>
                </a:cubicBezTo>
                <a:cubicBezTo>
                  <a:pt x="277238" y="701593"/>
                  <a:pt x="281816" y="710012"/>
                  <a:pt x="284086" y="719091"/>
                </a:cubicBezTo>
                <a:cubicBezTo>
                  <a:pt x="287746" y="733730"/>
                  <a:pt x="290004" y="748684"/>
                  <a:pt x="292963" y="763480"/>
                </a:cubicBezTo>
                <a:cubicBezTo>
                  <a:pt x="290978" y="779358"/>
                  <a:pt x="284403" y="869694"/>
                  <a:pt x="266330" y="887767"/>
                </a:cubicBezTo>
                <a:cubicBezTo>
                  <a:pt x="203057" y="951040"/>
                  <a:pt x="274869" y="882710"/>
                  <a:pt x="213064" y="932155"/>
                </a:cubicBezTo>
                <a:cubicBezTo>
                  <a:pt x="206528" y="937384"/>
                  <a:pt x="201845" y="944682"/>
                  <a:pt x="195309" y="949911"/>
                </a:cubicBezTo>
                <a:cubicBezTo>
                  <a:pt x="157186" y="980410"/>
                  <a:pt x="154091" y="962910"/>
                  <a:pt x="115410" y="1020932"/>
                </a:cubicBezTo>
                <a:cubicBezTo>
                  <a:pt x="81291" y="1072112"/>
                  <a:pt x="110829" y="1022743"/>
                  <a:pt x="88777" y="1074198"/>
                </a:cubicBezTo>
                <a:cubicBezTo>
                  <a:pt x="83564" y="1086362"/>
                  <a:pt x="76235" y="1097545"/>
                  <a:pt x="71022" y="1109709"/>
                </a:cubicBezTo>
                <a:cubicBezTo>
                  <a:pt x="63380" y="1127541"/>
                  <a:pt x="57772" y="1153830"/>
                  <a:pt x="53266" y="1171852"/>
                </a:cubicBezTo>
                <a:cubicBezTo>
                  <a:pt x="56225" y="1245833"/>
                  <a:pt x="57219" y="1319918"/>
                  <a:pt x="62144" y="1393794"/>
                </a:cubicBezTo>
                <a:cubicBezTo>
                  <a:pt x="63148" y="1408850"/>
                  <a:pt x="65078" y="1424313"/>
                  <a:pt x="71022" y="1438182"/>
                </a:cubicBezTo>
                <a:cubicBezTo>
                  <a:pt x="74319" y="1445875"/>
                  <a:pt x="82859" y="1450019"/>
                  <a:pt x="88777" y="1455938"/>
                </a:cubicBezTo>
                <a:cubicBezTo>
                  <a:pt x="91736" y="1464816"/>
                  <a:pt x="95625" y="1473436"/>
                  <a:pt x="97655" y="1482571"/>
                </a:cubicBezTo>
                <a:cubicBezTo>
                  <a:pt x="101560" y="1500143"/>
                  <a:pt x="97913" y="1520035"/>
                  <a:pt x="106532" y="1535837"/>
                </a:cubicBezTo>
                <a:cubicBezTo>
                  <a:pt x="116552" y="1554207"/>
                  <a:pt x="139314" y="1562814"/>
                  <a:pt x="150921" y="1580225"/>
                </a:cubicBezTo>
                <a:cubicBezTo>
                  <a:pt x="162758" y="1597980"/>
                  <a:pt x="168676" y="1621654"/>
                  <a:pt x="186431" y="1633491"/>
                </a:cubicBezTo>
                <a:cubicBezTo>
                  <a:pt x="214584" y="1652260"/>
                  <a:pt x="236683" y="1664479"/>
                  <a:pt x="257453" y="1695635"/>
                </a:cubicBezTo>
                <a:cubicBezTo>
                  <a:pt x="281126" y="1731146"/>
                  <a:pt x="266330" y="1716350"/>
                  <a:pt x="301841" y="1740023"/>
                </a:cubicBezTo>
                <a:cubicBezTo>
                  <a:pt x="304800" y="1748901"/>
                  <a:pt x="305904" y="1758632"/>
                  <a:pt x="310719" y="1766656"/>
                </a:cubicBezTo>
                <a:cubicBezTo>
                  <a:pt x="319154" y="1780714"/>
                  <a:pt x="343008" y="1794101"/>
                  <a:pt x="355107" y="1802167"/>
                </a:cubicBezTo>
                <a:cubicBezTo>
                  <a:pt x="358066" y="1811045"/>
                  <a:pt x="359800" y="1820430"/>
                  <a:pt x="363985" y="1828800"/>
                </a:cubicBezTo>
                <a:cubicBezTo>
                  <a:pt x="375185" y="1851200"/>
                  <a:pt x="382980" y="1856672"/>
                  <a:pt x="399496" y="1873188"/>
                </a:cubicBezTo>
                <a:cubicBezTo>
                  <a:pt x="421808" y="1940130"/>
                  <a:pt x="391710" y="1857616"/>
                  <a:pt x="426129" y="1926454"/>
                </a:cubicBezTo>
                <a:cubicBezTo>
                  <a:pt x="449179" y="1972554"/>
                  <a:pt x="418079" y="1936160"/>
                  <a:pt x="452762" y="1970843"/>
                </a:cubicBezTo>
                <a:cubicBezTo>
                  <a:pt x="455721" y="1979721"/>
                  <a:pt x="457953" y="1988875"/>
                  <a:pt x="461639" y="1997476"/>
                </a:cubicBezTo>
                <a:cubicBezTo>
                  <a:pt x="466852" y="2009640"/>
                  <a:pt x="474748" y="2020595"/>
                  <a:pt x="479395" y="2032986"/>
                </a:cubicBezTo>
                <a:cubicBezTo>
                  <a:pt x="483679" y="2044410"/>
                  <a:pt x="484920" y="2056765"/>
                  <a:pt x="488272" y="2068497"/>
                </a:cubicBezTo>
                <a:cubicBezTo>
                  <a:pt x="490843" y="2077495"/>
                  <a:pt x="494191" y="2086252"/>
                  <a:pt x="497150" y="2095130"/>
                </a:cubicBezTo>
                <a:cubicBezTo>
                  <a:pt x="494191" y="2151355"/>
                  <a:pt x="494490" y="2207847"/>
                  <a:pt x="488272" y="2263806"/>
                </a:cubicBezTo>
                <a:cubicBezTo>
                  <a:pt x="479616" y="2341713"/>
                  <a:pt x="473874" y="2312518"/>
                  <a:pt x="461639" y="2361460"/>
                </a:cubicBezTo>
                <a:cubicBezTo>
                  <a:pt x="451896" y="2400433"/>
                  <a:pt x="454056" y="2421014"/>
                  <a:pt x="435006" y="2459114"/>
                </a:cubicBezTo>
                <a:cubicBezTo>
                  <a:pt x="429088" y="2470951"/>
                  <a:pt x="422166" y="2482337"/>
                  <a:pt x="417251" y="2494625"/>
                </a:cubicBezTo>
                <a:cubicBezTo>
                  <a:pt x="390049" y="2562632"/>
                  <a:pt x="415771" y="2531616"/>
                  <a:pt x="381740" y="2565647"/>
                </a:cubicBezTo>
                <a:cubicBezTo>
                  <a:pt x="368334" y="2632683"/>
                  <a:pt x="363985" y="2644753"/>
                  <a:pt x="363985" y="2734322"/>
                </a:cubicBezTo>
                <a:cubicBezTo>
                  <a:pt x="363985" y="2781762"/>
                  <a:pt x="368753" y="2829103"/>
                  <a:pt x="372863" y="2876365"/>
                </a:cubicBezTo>
                <a:cubicBezTo>
                  <a:pt x="374676" y="2897211"/>
                  <a:pt x="377636" y="2917990"/>
                  <a:pt x="381740" y="2938509"/>
                </a:cubicBezTo>
                <a:cubicBezTo>
                  <a:pt x="383575" y="2947685"/>
                  <a:pt x="388047" y="2956144"/>
                  <a:pt x="390618" y="2965142"/>
                </a:cubicBezTo>
                <a:cubicBezTo>
                  <a:pt x="393970" y="2976874"/>
                  <a:pt x="396144" y="2988920"/>
                  <a:pt x="399496" y="3000652"/>
                </a:cubicBezTo>
                <a:cubicBezTo>
                  <a:pt x="402067" y="3009650"/>
                  <a:pt x="406343" y="3018150"/>
                  <a:pt x="408373" y="3027285"/>
                </a:cubicBezTo>
                <a:cubicBezTo>
                  <a:pt x="412278" y="3044857"/>
                  <a:pt x="412885" y="3063088"/>
                  <a:pt x="417251" y="3080551"/>
                </a:cubicBezTo>
                <a:cubicBezTo>
                  <a:pt x="417254" y="3080565"/>
                  <a:pt x="439443" y="3147127"/>
                  <a:pt x="443884" y="3160450"/>
                </a:cubicBezTo>
                <a:cubicBezTo>
                  <a:pt x="446843" y="3169328"/>
                  <a:pt x="450493" y="3178004"/>
                  <a:pt x="452762" y="3187083"/>
                </a:cubicBezTo>
                <a:cubicBezTo>
                  <a:pt x="455721" y="3198920"/>
                  <a:pt x="458133" y="3210907"/>
                  <a:pt x="461639" y="3222594"/>
                </a:cubicBezTo>
                <a:cubicBezTo>
                  <a:pt x="467017" y="3240521"/>
                  <a:pt x="473477" y="3258105"/>
                  <a:pt x="479395" y="3275860"/>
                </a:cubicBezTo>
                <a:lnTo>
                  <a:pt x="488272" y="3302493"/>
                </a:lnTo>
                <a:cubicBezTo>
                  <a:pt x="491231" y="3326167"/>
                  <a:pt x="492882" y="3350041"/>
                  <a:pt x="497150" y="3373514"/>
                </a:cubicBezTo>
                <a:cubicBezTo>
                  <a:pt x="498824" y="3382721"/>
                  <a:pt x="503457" y="3391149"/>
                  <a:pt x="506028" y="3400147"/>
                </a:cubicBezTo>
                <a:cubicBezTo>
                  <a:pt x="509380" y="3411879"/>
                  <a:pt x="511946" y="3423821"/>
                  <a:pt x="514905" y="3435658"/>
                </a:cubicBezTo>
                <a:cubicBezTo>
                  <a:pt x="511946" y="3491883"/>
                  <a:pt x="506028" y="3548031"/>
                  <a:pt x="506028" y="3604334"/>
                </a:cubicBezTo>
                <a:cubicBezTo>
                  <a:pt x="506028" y="3613692"/>
                  <a:pt x="513367" y="3586932"/>
                  <a:pt x="514905" y="3577701"/>
                </a:cubicBezTo>
                <a:cubicBezTo>
                  <a:pt x="516364" y="3568944"/>
                  <a:pt x="514905" y="3559946"/>
                  <a:pt x="514905" y="35510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Callout 21"/>
          <p:cNvSpPr/>
          <p:nvPr/>
        </p:nvSpPr>
        <p:spPr>
          <a:xfrm>
            <a:off x="8721829" y="1561743"/>
            <a:ext cx="1008112" cy="630070"/>
          </a:xfrm>
          <a:prstGeom prst="cloudCallout">
            <a:avLst>
              <a:gd name="adj1" fmla="val -14966"/>
              <a:gd name="adj2" fmla="val 3079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857733" y="2290824"/>
            <a:ext cx="288032" cy="4115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6253833" y="1613274"/>
            <a:ext cx="1761733" cy="549061"/>
          </a:xfrm>
          <a:prstGeom prst="rightArrow">
            <a:avLst>
              <a:gd name="adj1" fmla="val 50000"/>
              <a:gd name="adj2" fmla="val 8880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9352145" y="1680876"/>
            <a:ext cx="755592" cy="369041"/>
          </a:xfrm>
          <a:prstGeom prst="rightArrow">
            <a:avLst>
              <a:gd name="adj1" fmla="val 50000"/>
              <a:gd name="adj2" fmla="val 8880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384032" y="1703138"/>
            <a:ext cx="1080120" cy="369332"/>
          </a:xfrm>
          <a:prstGeom prst="rect">
            <a:avLst/>
          </a:prstGeom>
          <a:noFill/>
        </p:spPr>
        <p:txBody>
          <a:bodyPr wrap="square" rtlCol="0">
            <a:spAutoFit/>
          </a:bodyPr>
          <a:lstStyle/>
          <a:p>
            <a:r>
              <a:rPr lang="en-US" dirty="0"/>
              <a:t>Air Flow</a:t>
            </a:r>
          </a:p>
        </p:txBody>
      </p:sp>
      <p:cxnSp>
        <p:nvCxnSpPr>
          <p:cNvPr id="29" name="Straight Arrow Connector 28"/>
          <p:cNvCxnSpPr/>
          <p:nvPr/>
        </p:nvCxnSpPr>
        <p:spPr>
          <a:xfrm flipH="1">
            <a:off x="4407550" y="1139304"/>
            <a:ext cx="323252" cy="354583"/>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2" name="Freeform 31"/>
          <p:cNvSpPr/>
          <p:nvPr/>
        </p:nvSpPr>
        <p:spPr>
          <a:xfrm>
            <a:off x="3601376" y="2059620"/>
            <a:ext cx="1358283" cy="523783"/>
          </a:xfrm>
          <a:custGeom>
            <a:avLst/>
            <a:gdLst>
              <a:gd name="connsiteX0" fmla="*/ 701336 w 1358283"/>
              <a:gd name="connsiteY0" fmla="*/ 71022 h 523783"/>
              <a:gd name="connsiteX1" fmla="*/ 745724 w 1358283"/>
              <a:gd name="connsiteY1" fmla="*/ 88777 h 523783"/>
              <a:gd name="connsiteX2" fmla="*/ 790112 w 1358283"/>
              <a:gd name="connsiteY2" fmla="*/ 97655 h 523783"/>
              <a:gd name="connsiteX3" fmla="*/ 816745 w 1358283"/>
              <a:gd name="connsiteY3" fmla="*/ 106532 h 523783"/>
              <a:gd name="connsiteX4" fmla="*/ 941033 w 1358283"/>
              <a:gd name="connsiteY4" fmla="*/ 97655 h 523783"/>
              <a:gd name="connsiteX5" fmla="*/ 967666 w 1358283"/>
              <a:gd name="connsiteY5" fmla="*/ 88777 h 523783"/>
              <a:gd name="connsiteX6" fmla="*/ 1020932 w 1358283"/>
              <a:gd name="connsiteY6" fmla="*/ 53266 h 523783"/>
              <a:gd name="connsiteX7" fmla="*/ 1091953 w 1358283"/>
              <a:gd name="connsiteY7" fmla="*/ 8878 h 523783"/>
              <a:gd name="connsiteX8" fmla="*/ 1118586 w 1358283"/>
              <a:gd name="connsiteY8" fmla="*/ 0 h 523783"/>
              <a:gd name="connsiteX9" fmla="*/ 1189608 w 1358283"/>
              <a:gd name="connsiteY9" fmla="*/ 8878 h 523783"/>
              <a:gd name="connsiteX10" fmla="*/ 1207363 w 1358283"/>
              <a:gd name="connsiteY10" fmla="*/ 62144 h 523783"/>
              <a:gd name="connsiteX11" fmla="*/ 1216241 w 1358283"/>
              <a:gd name="connsiteY11" fmla="*/ 88777 h 523783"/>
              <a:gd name="connsiteX12" fmla="*/ 1225118 w 1358283"/>
              <a:gd name="connsiteY12" fmla="*/ 142043 h 523783"/>
              <a:gd name="connsiteX13" fmla="*/ 1269507 w 1358283"/>
              <a:gd name="connsiteY13" fmla="*/ 221942 h 523783"/>
              <a:gd name="connsiteX14" fmla="*/ 1287262 w 1358283"/>
              <a:gd name="connsiteY14" fmla="*/ 239698 h 523783"/>
              <a:gd name="connsiteX15" fmla="*/ 1322773 w 1358283"/>
              <a:gd name="connsiteY15" fmla="*/ 257453 h 523783"/>
              <a:gd name="connsiteX16" fmla="*/ 1349406 w 1358283"/>
              <a:gd name="connsiteY16" fmla="*/ 275208 h 523783"/>
              <a:gd name="connsiteX17" fmla="*/ 1358283 w 1358283"/>
              <a:gd name="connsiteY17" fmla="*/ 301841 h 523783"/>
              <a:gd name="connsiteX18" fmla="*/ 1331650 w 1358283"/>
              <a:gd name="connsiteY18" fmla="*/ 363985 h 523783"/>
              <a:gd name="connsiteX19" fmla="*/ 1305017 w 1358283"/>
              <a:gd name="connsiteY19" fmla="*/ 372863 h 523783"/>
              <a:gd name="connsiteX20" fmla="*/ 1278384 w 1358283"/>
              <a:gd name="connsiteY20" fmla="*/ 390618 h 523783"/>
              <a:gd name="connsiteX21" fmla="*/ 1207363 w 1358283"/>
              <a:gd name="connsiteY21" fmla="*/ 408373 h 523783"/>
              <a:gd name="connsiteX22" fmla="*/ 1056442 w 1358283"/>
              <a:gd name="connsiteY22" fmla="*/ 399496 h 523783"/>
              <a:gd name="connsiteX23" fmla="*/ 1003176 w 1358283"/>
              <a:gd name="connsiteY23" fmla="*/ 372863 h 523783"/>
              <a:gd name="connsiteX24" fmla="*/ 958788 w 1358283"/>
              <a:gd name="connsiteY24" fmla="*/ 363985 h 523783"/>
              <a:gd name="connsiteX25" fmla="*/ 923277 w 1358283"/>
              <a:gd name="connsiteY25" fmla="*/ 355107 h 523783"/>
              <a:gd name="connsiteX26" fmla="*/ 861134 w 1358283"/>
              <a:gd name="connsiteY26" fmla="*/ 363985 h 523783"/>
              <a:gd name="connsiteX27" fmla="*/ 843378 w 1358283"/>
              <a:gd name="connsiteY27" fmla="*/ 381740 h 523783"/>
              <a:gd name="connsiteX28" fmla="*/ 816745 w 1358283"/>
              <a:gd name="connsiteY28" fmla="*/ 390618 h 523783"/>
              <a:gd name="connsiteX29" fmla="*/ 790112 w 1358283"/>
              <a:gd name="connsiteY29" fmla="*/ 408373 h 523783"/>
              <a:gd name="connsiteX30" fmla="*/ 763479 w 1358283"/>
              <a:gd name="connsiteY30" fmla="*/ 417251 h 523783"/>
              <a:gd name="connsiteX31" fmla="*/ 719091 w 1358283"/>
              <a:gd name="connsiteY31" fmla="*/ 452762 h 523783"/>
              <a:gd name="connsiteX32" fmla="*/ 656947 w 1358283"/>
              <a:gd name="connsiteY32" fmla="*/ 479395 h 523783"/>
              <a:gd name="connsiteX33" fmla="*/ 603681 w 1358283"/>
              <a:gd name="connsiteY33" fmla="*/ 497150 h 523783"/>
              <a:gd name="connsiteX34" fmla="*/ 488272 w 1358283"/>
              <a:gd name="connsiteY34" fmla="*/ 488272 h 523783"/>
              <a:gd name="connsiteX35" fmla="*/ 435006 w 1358283"/>
              <a:gd name="connsiteY35" fmla="*/ 470517 h 523783"/>
              <a:gd name="connsiteX36" fmla="*/ 363984 w 1358283"/>
              <a:gd name="connsiteY36" fmla="*/ 435006 h 523783"/>
              <a:gd name="connsiteX37" fmla="*/ 310718 w 1358283"/>
              <a:gd name="connsiteY37" fmla="*/ 417251 h 523783"/>
              <a:gd name="connsiteX38" fmla="*/ 284085 w 1358283"/>
              <a:gd name="connsiteY38" fmla="*/ 408373 h 523783"/>
              <a:gd name="connsiteX39" fmla="*/ 186431 w 1358283"/>
              <a:gd name="connsiteY39" fmla="*/ 390618 h 523783"/>
              <a:gd name="connsiteX40" fmla="*/ 79899 w 1358283"/>
              <a:gd name="connsiteY40" fmla="*/ 399496 h 523783"/>
              <a:gd name="connsiteX41" fmla="*/ 44388 w 1358283"/>
              <a:gd name="connsiteY41" fmla="*/ 408373 h 523783"/>
              <a:gd name="connsiteX42" fmla="*/ 26633 w 1358283"/>
              <a:gd name="connsiteY42" fmla="*/ 426129 h 523783"/>
              <a:gd name="connsiteX43" fmla="*/ 0 w 1358283"/>
              <a:gd name="connsiteY43" fmla="*/ 443884 h 523783"/>
              <a:gd name="connsiteX44" fmla="*/ 8877 w 1358283"/>
              <a:gd name="connsiteY44" fmla="*/ 470517 h 523783"/>
              <a:gd name="connsiteX45" fmla="*/ 44388 w 1358283"/>
              <a:gd name="connsiteY45" fmla="*/ 523783 h 52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58283" h="523783">
                <a:moveTo>
                  <a:pt x="701336" y="71022"/>
                </a:moveTo>
                <a:cubicBezTo>
                  <a:pt x="716132" y="76940"/>
                  <a:pt x="730460" y="84198"/>
                  <a:pt x="745724" y="88777"/>
                </a:cubicBezTo>
                <a:cubicBezTo>
                  <a:pt x="760177" y="93113"/>
                  <a:pt x="775473" y="93995"/>
                  <a:pt x="790112" y="97655"/>
                </a:cubicBezTo>
                <a:cubicBezTo>
                  <a:pt x="799190" y="99925"/>
                  <a:pt x="807867" y="103573"/>
                  <a:pt x="816745" y="106532"/>
                </a:cubicBezTo>
                <a:cubicBezTo>
                  <a:pt x="858174" y="103573"/>
                  <a:pt x="899783" y="102508"/>
                  <a:pt x="941033" y="97655"/>
                </a:cubicBezTo>
                <a:cubicBezTo>
                  <a:pt x="950327" y="96562"/>
                  <a:pt x="959880" y="93968"/>
                  <a:pt x="967666" y="88777"/>
                </a:cubicBezTo>
                <a:cubicBezTo>
                  <a:pt x="1034166" y="44443"/>
                  <a:pt x="957605" y="74376"/>
                  <a:pt x="1020932" y="53266"/>
                </a:cubicBezTo>
                <a:cubicBezTo>
                  <a:pt x="1049069" y="11060"/>
                  <a:pt x="1028565" y="30007"/>
                  <a:pt x="1091953" y="8878"/>
                </a:cubicBezTo>
                <a:lnTo>
                  <a:pt x="1118586" y="0"/>
                </a:lnTo>
                <a:cubicBezTo>
                  <a:pt x="1142260" y="2959"/>
                  <a:pt x="1170063" y="-4804"/>
                  <a:pt x="1189608" y="8878"/>
                </a:cubicBezTo>
                <a:cubicBezTo>
                  <a:pt x="1204941" y="19611"/>
                  <a:pt x="1201445" y="44389"/>
                  <a:pt x="1207363" y="62144"/>
                </a:cubicBezTo>
                <a:lnTo>
                  <a:pt x="1216241" y="88777"/>
                </a:lnTo>
                <a:cubicBezTo>
                  <a:pt x="1219200" y="106532"/>
                  <a:pt x="1221213" y="124471"/>
                  <a:pt x="1225118" y="142043"/>
                </a:cubicBezTo>
                <a:cubicBezTo>
                  <a:pt x="1231497" y="170749"/>
                  <a:pt x="1249892" y="202326"/>
                  <a:pt x="1269507" y="221942"/>
                </a:cubicBezTo>
                <a:cubicBezTo>
                  <a:pt x="1275425" y="227861"/>
                  <a:pt x="1280298" y="235055"/>
                  <a:pt x="1287262" y="239698"/>
                </a:cubicBezTo>
                <a:cubicBezTo>
                  <a:pt x="1298273" y="247039"/>
                  <a:pt x="1311283" y="250887"/>
                  <a:pt x="1322773" y="257453"/>
                </a:cubicBezTo>
                <a:cubicBezTo>
                  <a:pt x="1332037" y="262746"/>
                  <a:pt x="1340528" y="269290"/>
                  <a:pt x="1349406" y="275208"/>
                </a:cubicBezTo>
                <a:cubicBezTo>
                  <a:pt x="1352365" y="284086"/>
                  <a:pt x="1358283" y="292483"/>
                  <a:pt x="1358283" y="301841"/>
                </a:cubicBezTo>
                <a:cubicBezTo>
                  <a:pt x="1358283" y="327631"/>
                  <a:pt x="1354242" y="350430"/>
                  <a:pt x="1331650" y="363985"/>
                </a:cubicBezTo>
                <a:cubicBezTo>
                  <a:pt x="1323626" y="368800"/>
                  <a:pt x="1313387" y="368678"/>
                  <a:pt x="1305017" y="372863"/>
                </a:cubicBezTo>
                <a:cubicBezTo>
                  <a:pt x="1295474" y="377635"/>
                  <a:pt x="1287927" y="385846"/>
                  <a:pt x="1278384" y="390618"/>
                </a:cubicBezTo>
                <a:cubicBezTo>
                  <a:pt x="1260182" y="399719"/>
                  <a:pt x="1224251" y="404996"/>
                  <a:pt x="1207363" y="408373"/>
                </a:cubicBezTo>
                <a:cubicBezTo>
                  <a:pt x="1157056" y="405414"/>
                  <a:pt x="1106586" y="404510"/>
                  <a:pt x="1056442" y="399496"/>
                </a:cubicBezTo>
                <a:cubicBezTo>
                  <a:pt x="1018859" y="395738"/>
                  <a:pt x="1038539" y="386124"/>
                  <a:pt x="1003176" y="372863"/>
                </a:cubicBezTo>
                <a:cubicBezTo>
                  <a:pt x="989048" y="367565"/>
                  <a:pt x="973518" y="367258"/>
                  <a:pt x="958788" y="363985"/>
                </a:cubicBezTo>
                <a:cubicBezTo>
                  <a:pt x="946877" y="361338"/>
                  <a:pt x="935114" y="358066"/>
                  <a:pt x="923277" y="355107"/>
                </a:cubicBezTo>
                <a:cubicBezTo>
                  <a:pt x="902563" y="358066"/>
                  <a:pt x="880985" y="357368"/>
                  <a:pt x="861134" y="363985"/>
                </a:cubicBezTo>
                <a:cubicBezTo>
                  <a:pt x="853193" y="366632"/>
                  <a:pt x="850555" y="377434"/>
                  <a:pt x="843378" y="381740"/>
                </a:cubicBezTo>
                <a:cubicBezTo>
                  <a:pt x="835354" y="386555"/>
                  <a:pt x="825115" y="386433"/>
                  <a:pt x="816745" y="390618"/>
                </a:cubicBezTo>
                <a:cubicBezTo>
                  <a:pt x="807202" y="395390"/>
                  <a:pt x="799655" y="403601"/>
                  <a:pt x="790112" y="408373"/>
                </a:cubicBezTo>
                <a:cubicBezTo>
                  <a:pt x="781742" y="412558"/>
                  <a:pt x="771849" y="413066"/>
                  <a:pt x="763479" y="417251"/>
                </a:cubicBezTo>
                <a:cubicBezTo>
                  <a:pt x="727041" y="435470"/>
                  <a:pt x="746619" y="430739"/>
                  <a:pt x="719091" y="452762"/>
                </a:cubicBezTo>
                <a:cubicBezTo>
                  <a:pt x="688107" y="477549"/>
                  <a:pt x="696175" y="467627"/>
                  <a:pt x="656947" y="479395"/>
                </a:cubicBezTo>
                <a:cubicBezTo>
                  <a:pt x="639021" y="484773"/>
                  <a:pt x="603681" y="497150"/>
                  <a:pt x="603681" y="497150"/>
                </a:cubicBezTo>
                <a:cubicBezTo>
                  <a:pt x="565211" y="494191"/>
                  <a:pt x="526383" y="494290"/>
                  <a:pt x="488272" y="488272"/>
                </a:cubicBezTo>
                <a:cubicBezTo>
                  <a:pt x="469785" y="485353"/>
                  <a:pt x="435006" y="470517"/>
                  <a:pt x="435006" y="470517"/>
                </a:cubicBezTo>
                <a:cubicBezTo>
                  <a:pt x="404016" y="439529"/>
                  <a:pt x="425189" y="455408"/>
                  <a:pt x="363984" y="435006"/>
                </a:cubicBezTo>
                <a:lnTo>
                  <a:pt x="310718" y="417251"/>
                </a:lnTo>
                <a:cubicBezTo>
                  <a:pt x="301840" y="414292"/>
                  <a:pt x="293349" y="409696"/>
                  <a:pt x="284085" y="408373"/>
                </a:cubicBezTo>
                <a:cubicBezTo>
                  <a:pt x="209863" y="397771"/>
                  <a:pt x="242242" y="404571"/>
                  <a:pt x="186431" y="390618"/>
                </a:cubicBezTo>
                <a:cubicBezTo>
                  <a:pt x="150920" y="393577"/>
                  <a:pt x="115258" y="395076"/>
                  <a:pt x="79899" y="399496"/>
                </a:cubicBezTo>
                <a:cubicBezTo>
                  <a:pt x="67792" y="401009"/>
                  <a:pt x="55301" y="402916"/>
                  <a:pt x="44388" y="408373"/>
                </a:cubicBezTo>
                <a:cubicBezTo>
                  <a:pt x="36902" y="412116"/>
                  <a:pt x="33169" y="420900"/>
                  <a:pt x="26633" y="426129"/>
                </a:cubicBezTo>
                <a:cubicBezTo>
                  <a:pt x="18302" y="432794"/>
                  <a:pt x="8878" y="437966"/>
                  <a:pt x="0" y="443884"/>
                </a:cubicBezTo>
                <a:cubicBezTo>
                  <a:pt x="2959" y="452762"/>
                  <a:pt x="4332" y="462337"/>
                  <a:pt x="8877" y="470517"/>
                </a:cubicBezTo>
                <a:cubicBezTo>
                  <a:pt x="19240" y="489171"/>
                  <a:pt x="44388" y="523783"/>
                  <a:pt x="44388" y="523783"/>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p:cNvSpPr txBox="1">
            <a:spLocks/>
          </p:cNvSpPr>
          <p:nvPr/>
        </p:nvSpPr>
        <p:spPr>
          <a:xfrm>
            <a:off x="1979935" y="152636"/>
            <a:ext cx="8229600" cy="59807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0000"/>
                </a:solidFill>
              </a:rPr>
              <a:t>Opening Load Test Wand</a:t>
            </a:r>
          </a:p>
        </p:txBody>
      </p:sp>
      <p:cxnSp>
        <p:nvCxnSpPr>
          <p:cNvPr id="34" name="Straight Arrow Connector 33"/>
          <p:cNvCxnSpPr/>
          <p:nvPr/>
        </p:nvCxnSpPr>
        <p:spPr>
          <a:xfrm>
            <a:off x="7362220" y="5697252"/>
            <a:ext cx="101932" cy="59001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548225" y="1258690"/>
            <a:ext cx="292761" cy="442056"/>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4135161" y="1882476"/>
            <a:ext cx="506415" cy="1004731"/>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8" idx="1"/>
          </p:cNvCxnSpPr>
          <p:nvPr/>
        </p:nvCxnSpPr>
        <p:spPr>
          <a:xfrm flipH="1">
            <a:off x="3821107" y="3912114"/>
            <a:ext cx="472954" cy="41951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7" idx="0"/>
            <a:endCxn id="11" idx="20"/>
          </p:cNvCxnSpPr>
          <p:nvPr/>
        </p:nvCxnSpPr>
        <p:spPr>
          <a:xfrm flipV="1">
            <a:off x="2662049" y="4108706"/>
            <a:ext cx="416520" cy="42539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531766" y="5077721"/>
            <a:ext cx="1139766" cy="646331"/>
          </a:xfrm>
          <a:prstGeom prst="rect">
            <a:avLst/>
          </a:prstGeom>
          <a:noFill/>
        </p:spPr>
        <p:txBody>
          <a:bodyPr wrap="square" rtlCol="0">
            <a:spAutoFit/>
          </a:bodyPr>
          <a:lstStyle/>
          <a:p>
            <a:r>
              <a:rPr lang="en-US" dirty="0"/>
              <a:t>Pull to Release</a:t>
            </a:r>
          </a:p>
        </p:txBody>
      </p:sp>
      <p:sp>
        <p:nvSpPr>
          <p:cNvPr id="48" name="TextBox 47"/>
          <p:cNvSpPr txBox="1"/>
          <p:nvPr/>
        </p:nvSpPr>
        <p:spPr>
          <a:xfrm>
            <a:off x="8451121" y="3088089"/>
            <a:ext cx="1988591" cy="1477328"/>
          </a:xfrm>
          <a:prstGeom prst="rect">
            <a:avLst/>
          </a:prstGeom>
          <a:noFill/>
        </p:spPr>
        <p:txBody>
          <a:bodyPr wrap="square" rtlCol="0">
            <a:spAutoFit/>
          </a:bodyPr>
          <a:lstStyle/>
          <a:p>
            <a:r>
              <a:rPr lang="en-US" i="1" dirty="0"/>
              <a:t>Not recommended for large parachutes – loads will jerk the wand out of your hands…</a:t>
            </a:r>
          </a:p>
        </p:txBody>
      </p:sp>
      <p:sp>
        <p:nvSpPr>
          <p:cNvPr id="50" name="TextBox 49"/>
          <p:cNvSpPr txBox="1"/>
          <p:nvPr/>
        </p:nvSpPr>
        <p:spPr>
          <a:xfrm>
            <a:off x="4203276" y="4882399"/>
            <a:ext cx="2023135" cy="1477328"/>
          </a:xfrm>
          <a:prstGeom prst="rect">
            <a:avLst/>
          </a:prstGeom>
          <a:noFill/>
        </p:spPr>
        <p:txBody>
          <a:bodyPr wrap="square" rtlCol="0">
            <a:spAutoFit/>
          </a:bodyPr>
          <a:lstStyle/>
          <a:p>
            <a:r>
              <a:rPr lang="en-US" i="1" dirty="0">
                <a:solidFill>
                  <a:srgbClr val="FF0000"/>
                </a:solidFill>
              </a:rPr>
              <a:t>A passenger must operate the device.  Do not speed…  </a:t>
            </a:r>
            <a:r>
              <a:rPr lang="en-US" i="1" u="sng" dirty="0">
                <a:solidFill>
                  <a:srgbClr val="FF0000"/>
                </a:solidFill>
              </a:rPr>
              <a:t>Do not use on public roads…</a:t>
            </a:r>
          </a:p>
        </p:txBody>
      </p:sp>
      <p:sp>
        <p:nvSpPr>
          <p:cNvPr id="51" name="Freeform 50"/>
          <p:cNvSpPr/>
          <p:nvPr/>
        </p:nvSpPr>
        <p:spPr>
          <a:xfrm>
            <a:off x="7765002" y="2157274"/>
            <a:ext cx="1819922" cy="736846"/>
          </a:xfrm>
          <a:custGeom>
            <a:avLst/>
            <a:gdLst>
              <a:gd name="connsiteX0" fmla="*/ 1420427 w 1819922"/>
              <a:gd name="connsiteY0" fmla="*/ 0 h 736846"/>
              <a:gd name="connsiteX1" fmla="*/ 1464815 w 1819922"/>
              <a:gd name="connsiteY1" fmla="*/ 35510 h 736846"/>
              <a:gd name="connsiteX2" fmla="*/ 1491448 w 1819922"/>
              <a:gd name="connsiteY2" fmla="*/ 88776 h 736846"/>
              <a:gd name="connsiteX3" fmla="*/ 1509204 w 1819922"/>
              <a:gd name="connsiteY3" fmla="*/ 106532 h 736846"/>
              <a:gd name="connsiteX4" fmla="*/ 1669002 w 1819922"/>
              <a:gd name="connsiteY4" fmla="*/ 97654 h 736846"/>
              <a:gd name="connsiteX5" fmla="*/ 1731146 w 1819922"/>
              <a:gd name="connsiteY5" fmla="*/ 79899 h 736846"/>
              <a:gd name="connsiteX6" fmla="*/ 1766656 w 1819922"/>
              <a:gd name="connsiteY6" fmla="*/ 88776 h 736846"/>
              <a:gd name="connsiteX7" fmla="*/ 1802167 w 1819922"/>
              <a:gd name="connsiteY7" fmla="*/ 133165 h 736846"/>
              <a:gd name="connsiteX8" fmla="*/ 1793289 w 1819922"/>
              <a:gd name="connsiteY8" fmla="*/ 337351 h 736846"/>
              <a:gd name="connsiteX9" fmla="*/ 1802167 w 1819922"/>
              <a:gd name="connsiteY9" fmla="*/ 372862 h 736846"/>
              <a:gd name="connsiteX10" fmla="*/ 1819922 w 1819922"/>
              <a:gd name="connsiteY10" fmla="*/ 426128 h 736846"/>
              <a:gd name="connsiteX11" fmla="*/ 1811045 w 1819922"/>
              <a:gd name="connsiteY11" fmla="*/ 470516 h 736846"/>
              <a:gd name="connsiteX12" fmla="*/ 1793289 w 1819922"/>
              <a:gd name="connsiteY12" fmla="*/ 488272 h 736846"/>
              <a:gd name="connsiteX13" fmla="*/ 1740023 w 1819922"/>
              <a:gd name="connsiteY13" fmla="*/ 514905 h 736846"/>
              <a:gd name="connsiteX14" fmla="*/ 1686757 w 1819922"/>
              <a:gd name="connsiteY14" fmla="*/ 541538 h 736846"/>
              <a:gd name="connsiteX15" fmla="*/ 1597981 w 1819922"/>
              <a:gd name="connsiteY15" fmla="*/ 559293 h 736846"/>
              <a:gd name="connsiteX16" fmla="*/ 1544715 w 1819922"/>
              <a:gd name="connsiteY16" fmla="*/ 577048 h 736846"/>
              <a:gd name="connsiteX17" fmla="*/ 1482571 w 1819922"/>
              <a:gd name="connsiteY17" fmla="*/ 568171 h 736846"/>
              <a:gd name="connsiteX18" fmla="*/ 1455938 w 1819922"/>
              <a:gd name="connsiteY18" fmla="*/ 559293 h 736846"/>
              <a:gd name="connsiteX19" fmla="*/ 1438182 w 1819922"/>
              <a:gd name="connsiteY19" fmla="*/ 532660 h 736846"/>
              <a:gd name="connsiteX20" fmla="*/ 1411549 w 1819922"/>
              <a:gd name="connsiteY20" fmla="*/ 506027 h 736846"/>
              <a:gd name="connsiteX21" fmla="*/ 1376039 w 1819922"/>
              <a:gd name="connsiteY21" fmla="*/ 408373 h 736846"/>
              <a:gd name="connsiteX22" fmla="*/ 1340528 w 1819922"/>
              <a:gd name="connsiteY22" fmla="*/ 346229 h 736846"/>
              <a:gd name="connsiteX23" fmla="*/ 1278384 w 1819922"/>
              <a:gd name="connsiteY23" fmla="*/ 319596 h 736846"/>
              <a:gd name="connsiteX24" fmla="*/ 1251751 w 1819922"/>
              <a:gd name="connsiteY24" fmla="*/ 310718 h 736846"/>
              <a:gd name="connsiteX25" fmla="*/ 1154097 w 1819922"/>
              <a:gd name="connsiteY25" fmla="*/ 319596 h 736846"/>
              <a:gd name="connsiteX26" fmla="*/ 1100831 w 1819922"/>
              <a:gd name="connsiteY26" fmla="*/ 337351 h 736846"/>
              <a:gd name="connsiteX27" fmla="*/ 1056443 w 1819922"/>
              <a:gd name="connsiteY27" fmla="*/ 381740 h 736846"/>
              <a:gd name="connsiteX28" fmla="*/ 1029810 w 1819922"/>
              <a:gd name="connsiteY28" fmla="*/ 435006 h 736846"/>
              <a:gd name="connsiteX29" fmla="*/ 1012054 w 1819922"/>
              <a:gd name="connsiteY29" fmla="*/ 559293 h 736846"/>
              <a:gd name="connsiteX30" fmla="*/ 1003177 w 1819922"/>
              <a:gd name="connsiteY30" fmla="*/ 594804 h 736846"/>
              <a:gd name="connsiteX31" fmla="*/ 967666 w 1819922"/>
              <a:gd name="connsiteY31" fmla="*/ 648070 h 736846"/>
              <a:gd name="connsiteX32" fmla="*/ 923278 w 1819922"/>
              <a:gd name="connsiteY32" fmla="*/ 683580 h 736846"/>
              <a:gd name="connsiteX33" fmla="*/ 878889 w 1819922"/>
              <a:gd name="connsiteY33" fmla="*/ 710213 h 736846"/>
              <a:gd name="connsiteX34" fmla="*/ 825623 w 1819922"/>
              <a:gd name="connsiteY34" fmla="*/ 736846 h 736846"/>
              <a:gd name="connsiteX35" fmla="*/ 727969 w 1819922"/>
              <a:gd name="connsiteY35" fmla="*/ 727969 h 736846"/>
              <a:gd name="connsiteX36" fmla="*/ 701336 w 1819922"/>
              <a:gd name="connsiteY36" fmla="*/ 719091 h 736846"/>
              <a:gd name="connsiteX37" fmla="*/ 648070 w 1819922"/>
              <a:gd name="connsiteY37" fmla="*/ 710213 h 736846"/>
              <a:gd name="connsiteX38" fmla="*/ 621437 w 1819922"/>
              <a:gd name="connsiteY38" fmla="*/ 683580 h 736846"/>
              <a:gd name="connsiteX39" fmla="*/ 603681 w 1819922"/>
              <a:gd name="connsiteY39" fmla="*/ 630314 h 736846"/>
              <a:gd name="connsiteX40" fmla="*/ 594804 w 1819922"/>
              <a:gd name="connsiteY40" fmla="*/ 603681 h 736846"/>
              <a:gd name="connsiteX41" fmla="*/ 550415 w 1819922"/>
              <a:gd name="connsiteY41" fmla="*/ 568171 h 736846"/>
              <a:gd name="connsiteX42" fmla="*/ 488272 w 1819922"/>
              <a:gd name="connsiteY42" fmla="*/ 550415 h 736846"/>
              <a:gd name="connsiteX43" fmla="*/ 408373 w 1819922"/>
              <a:gd name="connsiteY43" fmla="*/ 559293 h 736846"/>
              <a:gd name="connsiteX44" fmla="*/ 71021 w 1819922"/>
              <a:gd name="connsiteY44" fmla="*/ 568171 h 736846"/>
              <a:gd name="connsiteX45" fmla="*/ 17755 w 1819922"/>
              <a:gd name="connsiteY45" fmla="*/ 603681 h 736846"/>
              <a:gd name="connsiteX46" fmla="*/ 8878 w 1819922"/>
              <a:gd name="connsiteY46" fmla="*/ 683580 h 736846"/>
              <a:gd name="connsiteX47" fmla="*/ 26633 w 1819922"/>
              <a:gd name="connsiteY47" fmla="*/ 701336 h 736846"/>
              <a:gd name="connsiteX48" fmla="*/ 53266 w 1819922"/>
              <a:gd name="connsiteY48" fmla="*/ 710213 h 736846"/>
              <a:gd name="connsiteX49" fmla="*/ 88777 w 1819922"/>
              <a:gd name="connsiteY49" fmla="*/ 727969 h 73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19922" h="736846">
                <a:moveTo>
                  <a:pt x="1420427" y="0"/>
                </a:moveTo>
                <a:cubicBezTo>
                  <a:pt x="1435223" y="11837"/>
                  <a:pt x="1451417" y="22112"/>
                  <a:pt x="1464815" y="35510"/>
                </a:cubicBezTo>
                <a:cubicBezTo>
                  <a:pt x="1498493" y="69188"/>
                  <a:pt x="1469785" y="52671"/>
                  <a:pt x="1491448" y="88776"/>
                </a:cubicBezTo>
                <a:cubicBezTo>
                  <a:pt x="1495754" y="95953"/>
                  <a:pt x="1503285" y="100613"/>
                  <a:pt x="1509204" y="106532"/>
                </a:cubicBezTo>
                <a:cubicBezTo>
                  <a:pt x="1562470" y="103573"/>
                  <a:pt x="1615873" y="102484"/>
                  <a:pt x="1669002" y="97654"/>
                </a:cubicBezTo>
                <a:cubicBezTo>
                  <a:pt x="1684325" y="96261"/>
                  <a:pt x="1715383" y="85153"/>
                  <a:pt x="1731146" y="79899"/>
                </a:cubicBezTo>
                <a:cubicBezTo>
                  <a:pt x="1742983" y="82858"/>
                  <a:pt x="1755743" y="83320"/>
                  <a:pt x="1766656" y="88776"/>
                </a:cubicBezTo>
                <a:cubicBezTo>
                  <a:pt x="1779307" y="95101"/>
                  <a:pt x="1795894" y="123755"/>
                  <a:pt x="1802167" y="133165"/>
                </a:cubicBezTo>
                <a:cubicBezTo>
                  <a:pt x="1799208" y="201227"/>
                  <a:pt x="1793289" y="269225"/>
                  <a:pt x="1793289" y="337351"/>
                </a:cubicBezTo>
                <a:cubicBezTo>
                  <a:pt x="1793289" y="349552"/>
                  <a:pt x="1798661" y="361175"/>
                  <a:pt x="1802167" y="372862"/>
                </a:cubicBezTo>
                <a:cubicBezTo>
                  <a:pt x="1807545" y="390788"/>
                  <a:pt x="1819922" y="426128"/>
                  <a:pt x="1819922" y="426128"/>
                </a:cubicBezTo>
                <a:cubicBezTo>
                  <a:pt x="1816963" y="440924"/>
                  <a:pt x="1816989" y="456647"/>
                  <a:pt x="1811045" y="470516"/>
                </a:cubicBezTo>
                <a:cubicBezTo>
                  <a:pt x="1807748" y="478209"/>
                  <a:pt x="1799825" y="483043"/>
                  <a:pt x="1793289" y="488272"/>
                </a:cubicBezTo>
                <a:cubicBezTo>
                  <a:pt x="1750888" y="522192"/>
                  <a:pt x="1783778" y="493027"/>
                  <a:pt x="1740023" y="514905"/>
                </a:cubicBezTo>
                <a:cubicBezTo>
                  <a:pt x="1700264" y="534784"/>
                  <a:pt x="1728195" y="531975"/>
                  <a:pt x="1686757" y="541538"/>
                </a:cubicBezTo>
                <a:cubicBezTo>
                  <a:pt x="1657352" y="548324"/>
                  <a:pt x="1626610" y="549750"/>
                  <a:pt x="1597981" y="559293"/>
                </a:cubicBezTo>
                <a:lnTo>
                  <a:pt x="1544715" y="577048"/>
                </a:lnTo>
                <a:cubicBezTo>
                  <a:pt x="1524000" y="574089"/>
                  <a:pt x="1503090" y="572275"/>
                  <a:pt x="1482571" y="568171"/>
                </a:cubicBezTo>
                <a:cubicBezTo>
                  <a:pt x="1473395" y="566336"/>
                  <a:pt x="1463245" y="565139"/>
                  <a:pt x="1455938" y="559293"/>
                </a:cubicBezTo>
                <a:cubicBezTo>
                  <a:pt x="1447606" y="552628"/>
                  <a:pt x="1445013" y="540857"/>
                  <a:pt x="1438182" y="532660"/>
                </a:cubicBezTo>
                <a:cubicBezTo>
                  <a:pt x="1430144" y="523015"/>
                  <a:pt x="1420427" y="514905"/>
                  <a:pt x="1411549" y="506027"/>
                </a:cubicBezTo>
                <a:cubicBezTo>
                  <a:pt x="1383256" y="392853"/>
                  <a:pt x="1410806" y="469215"/>
                  <a:pt x="1376039" y="408373"/>
                </a:cubicBezTo>
                <a:cubicBezTo>
                  <a:pt x="1366757" y="392130"/>
                  <a:pt x="1354945" y="360646"/>
                  <a:pt x="1340528" y="346229"/>
                </a:cubicBezTo>
                <a:cubicBezTo>
                  <a:pt x="1318905" y="324606"/>
                  <a:pt x="1306907" y="327746"/>
                  <a:pt x="1278384" y="319596"/>
                </a:cubicBezTo>
                <a:cubicBezTo>
                  <a:pt x="1269386" y="317025"/>
                  <a:pt x="1260629" y="313677"/>
                  <a:pt x="1251751" y="310718"/>
                </a:cubicBezTo>
                <a:cubicBezTo>
                  <a:pt x="1219200" y="313677"/>
                  <a:pt x="1186285" y="313916"/>
                  <a:pt x="1154097" y="319596"/>
                </a:cubicBezTo>
                <a:cubicBezTo>
                  <a:pt x="1135666" y="322849"/>
                  <a:pt x="1100831" y="337351"/>
                  <a:pt x="1100831" y="337351"/>
                </a:cubicBezTo>
                <a:cubicBezTo>
                  <a:pt x="1086035" y="352147"/>
                  <a:pt x="1063060" y="361889"/>
                  <a:pt x="1056443" y="381740"/>
                </a:cubicBezTo>
                <a:cubicBezTo>
                  <a:pt x="1044191" y="418495"/>
                  <a:pt x="1052756" y="400587"/>
                  <a:pt x="1029810" y="435006"/>
                </a:cubicBezTo>
                <a:cubicBezTo>
                  <a:pt x="1023891" y="476435"/>
                  <a:pt x="1022203" y="518693"/>
                  <a:pt x="1012054" y="559293"/>
                </a:cubicBezTo>
                <a:cubicBezTo>
                  <a:pt x="1009095" y="571130"/>
                  <a:pt x="1008634" y="583891"/>
                  <a:pt x="1003177" y="594804"/>
                </a:cubicBezTo>
                <a:cubicBezTo>
                  <a:pt x="993634" y="613891"/>
                  <a:pt x="979503" y="630315"/>
                  <a:pt x="967666" y="648070"/>
                </a:cubicBezTo>
                <a:cubicBezTo>
                  <a:pt x="944720" y="682489"/>
                  <a:pt x="960034" y="671329"/>
                  <a:pt x="923278" y="683580"/>
                </a:cubicBezTo>
                <a:cubicBezTo>
                  <a:pt x="888595" y="718263"/>
                  <a:pt x="924989" y="687163"/>
                  <a:pt x="878889" y="710213"/>
                </a:cubicBezTo>
                <a:cubicBezTo>
                  <a:pt x="810051" y="744632"/>
                  <a:pt x="892565" y="714534"/>
                  <a:pt x="825623" y="736846"/>
                </a:cubicBezTo>
                <a:cubicBezTo>
                  <a:pt x="793072" y="733887"/>
                  <a:pt x="760326" y="732591"/>
                  <a:pt x="727969" y="727969"/>
                </a:cubicBezTo>
                <a:cubicBezTo>
                  <a:pt x="718705" y="726646"/>
                  <a:pt x="710471" y="721121"/>
                  <a:pt x="701336" y="719091"/>
                </a:cubicBezTo>
                <a:cubicBezTo>
                  <a:pt x="683764" y="715186"/>
                  <a:pt x="665825" y="713172"/>
                  <a:pt x="648070" y="710213"/>
                </a:cubicBezTo>
                <a:cubicBezTo>
                  <a:pt x="639192" y="701335"/>
                  <a:pt x="627534" y="694555"/>
                  <a:pt x="621437" y="683580"/>
                </a:cubicBezTo>
                <a:cubicBezTo>
                  <a:pt x="612348" y="667219"/>
                  <a:pt x="609599" y="648069"/>
                  <a:pt x="603681" y="630314"/>
                </a:cubicBezTo>
                <a:cubicBezTo>
                  <a:pt x="600722" y="621436"/>
                  <a:pt x="601421" y="610298"/>
                  <a:pt x="594804" y="603681"/>
                </a:cubicBezTo>
                <a:cubicBezTo>
                  <a:pt x="578289" y="587167"/>
                  <a:pt x="572813" y="579370"/>
                  <a:pt x="550415" y="568171"/>
                </a:cubicBezTo>
                <a:cubicBezTo>
                  <a:pt x="537679" y="561803"/>
                  <a:pt x="499650" y="553260"/>
                  <a:pt x="488272" y="550415"/>
                </a:cubicBezTo>
                <a:cubicBezTo>
                  <a:pt x="461639" y="553374"/>
                  <a:pt x="435146" y="558154"/>
                  <a:pt x="408373" y="559293"/>
                </a:cubicBezTo>
                <a:cubicBezTo>
                  <a:pt x="295985" y="564076"/>
                  <a:pt x="182791" y="555470"/>
                  <a:pt x="71021" y="568171"/>
                </a:cubicBezTo>
                <a:cubicBezTo>
                  <a:pt x="49818" y="570580"/>
                  <a:pt x="17755" y="603681"/>
                  <a:pt x="17755" y="603681"/>
                </a:cubicBezTo>
                <a:cubicBezTo>
                  <a:pt x="5495" y="640462"/>
                  <a:pt x="-10146" y="651873"/>
                  <a:pt x="8878" y="683580"/>
                </a:cubicBezTo>
                <a:cubicBezTo>
                  <a:pt x="13184" y="690757"/>
                  <a:pt x="19456" y="697030"/>
                  <a:pt x="26633" y="701336"/>
                </a:cubicBezTo>
                <a:cubicBezTo>
                  <a:pt x="34657" y="706151"/>
                  <a:pt x="44388" y="707254"/>
                  <a:pt x="53266" y="710213"/>
                </a:cubicBezTo>
                <a:cubicBezTo>
                  <a:pt x="82361" y="729611"/>
                  <a:pt x="69229" y="727969"/>
                  <a:pt x="88777" y="727969"/>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flipH="1">
            <a:off x="7428823" y="1147315"/>
            <a:ext cx="857821"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676967" y="812698"/>
            <a:ext cx="1284550" cy="276999"/>
          </a:xfrm>
          <a:prstGeom prst="rect">
            <a:avLst/>
          </a:prstGeom>
          <a:noFill/>
        </p:spPr>
        <p:txBody>
          <a:bodyPr wrap="square" rtlCol="0">
            <a:spAutoFit/>
          </a:bodyPr>
          <a:lstStyle/>
          <a:p>
            <a:r>
              <a:rPr lang="en-US" sz="1200" dirty="0"/>
              <a:t>Vehicle Motion</a:t>
            </a:r>
          </a:p>
        </p:txBody>
      </p:sp>
    </p:spTree>
    <p:extLst>
      <p:ext uri="{BB962C8B-B14F-4D97-AF65-F5344CB8AC3E}">
        <p14:creationId xmlns:p14="http://schemas.microsoft.com/office/powerpoint/2010/main" val="371171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CA61AA-CFBF-4517-85C6-8C6E98F4C8C7}" type="slidenum">
              <a:rPr lang="en-US" smtClean="0"/>
              <a:t>44</a:t>
            </a:fld>
            <a:endParaRPr lang="en-US"/>
          </a:p>
        </p:txBody>
      </p:sp>
      <p:sp>
        <p:nvSpPr>
          <p:cNvPr id="3" name="Title 1"/>
          <p:cNvSpPr txBox="1">
            <a:spLocks/>
          </p:cNvSpPr>
          <p:nvPr/>
        </p:nvSpPr>
        <p:spPr>
          <a:xfrm>
            <a:off x="1979935" y="152636"/>
            <a:ext cx="8229600" cy="59807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0000"/>
                </a:solidFill>
              </a:rPr>
              <a:t>Speed Conversion Table</a:t>
            </a:r>
          </a:p>
        </p:txBody>
      </p:sp>
      <p:graphicFrame>
        <p:nvGraphicFramePr>
          <p:cNvPr id="7" name="Table 6"/>
          <p:cNvGraphicFramePr>
            <a:graphicFrameLocks noGrp="1"/>
          </p:cNvGraphicFramePr>
          <p:nvPr>
            <p:extLst>
              <p:ext uri="{D42A27DB-BD31-4B8C-83A1-F6EECF244321}">
                <p14:modId xmlns:p14="http://schemas.microsoft.com/office/powerpoint/2010/main" val="1328368492"/>
              </p:ext>
            </p:extLst>
          </p:nvPr>
        </p:nvGraphicFramePr>
        <p:xfrm>
          <a:off x="3035661" y="1016733"/>
          <a:ext cx="3528393" cy="4356491"/>
        </p:xfrm>
        <a:graphic>
          <a:graphicData uri="http://schemas.openxmlformats.org/drawingml/2006/table">
            <a:tbl>
              <a:tblPr/>
              <a:tblGrid>
                <a:gridCol w="1176131">
                  <a:extLst>
                    <a:ext uri="{9D8B030D-6E8A-4147-A177-3AD203B41FA5}">
                      <a16:colId xmlns:a16="http://schemas.microsoft.com/office/drawing/2014/main" val="20000"/>
                    </a:ext>
                  </a:extLst>
                </a:gridCol>
                <a:gridCol w="1176131">
                  <a:extLst>
                    <a:ext uri="{9D8B030D-6E8A-4147-A177-3AD203B41FA5}">
                      <a16:colId xmlns:a16="http://schemas.microsoft.com/office/drawing/2014/main" val="20001"/>
                    </a:ext>
                  </a:extLst>
                </a:gridCol>
                <a:gridCol w="1176131">
                  <a:extLst>
                    <a:ext uri="{9D8B030D-6E8A-4147-A177-3AD203B41FA5}">
                      <a16:colId xmlns:a16="http://schemas.microsoft.com/office/drawing/2014/main" val="20002"/>
                    </a:ext>
                  </a:extLst>
                </a:gridCol>
              </a:tblGrid>
              <a:tr h="353736">
                <a:tc>
                  <a:txBody>
                    <a:bodyPr/>
                    <a:lstStyle/>
                    <a:p>
                      <a:pPr algn="ctr" fontAlgn="b"/>
                      <a:r>
                        <a:rPr lang="en-US" sz="1800" b="1" i="0" u="none" strike="noStrike" dirty="0">
                          <a:solidFill>
                            <a:srgbClr val="000000"/>
                          </a:solidFill>
                          <a:effectLst/>
                          <a:latin typeface="Calibri" panose="020F0502020204030204" pitchFamily="34" charset="0"/>
                        </a:rPr>
                        <a:t>Ft/Sec</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1" i="0" u="none" strike="noStrike" dirty="0">
                          <a:solidFill>
                            <a:srgbClr val="000000"/>
                          </a:solidFill>
                          <a:effectLst/>
                          <a:latin typeface="Calibri" panose="020F0502020204030204" pitchFamily="34" charset="0"/>
                        </a:rPr>
                        <a:t>M/Sec</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800" b="1" i="0" u="none" strike="noStrike">
                          <a:solidFill>
                            <a:srgbClr val="000000"/>
                          </a:solidFill>
                          <a:effectLst/>
                          <a:latin typeface="Calibri" panose="020F0502020204030204" pitchFamily="34" charset="0"/>
                        </a:rPr>
                        <a:t>MPH</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497752">
                <a:tc>
                  <a:txBody>
                    <a:bodyPr/>
                    <a:lstStyle/>
                    <a:p>
                      <a:pPr algn="ctr" fontAlgn="b"/>
                      <a:r>
                        <a:rPr lang="en-US" sz="1800" b="0" i="0" u="none" strike="noStrike" dirty="0">
                          <a:solidFill>
                            <a:srgbClr val="000000"/>
                          </a:solidFill>
                          <a:effectLst/>
                          <a:latin typeface="Calibri" panose="020F0502020204030204" pitchFamily="34" charset="0"/>
                        </a:rPr>
                        <a:t>10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8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r h="497752">
                <a:tc>
                  <a:txBody>
                    <a:bodyPr/>
                    <a:lstStyle/>
                    <a:p>
                      <a:pPr algn="ctr" fontAlgn="b"/>
                      <a:r>
                        <a:rPr lang="en-US" sz="1800" b="0" i="0" u="none" strike="noStrike" dirty="0">
                          <a:solidFill>
                            <a:srgbClr val="000000"/>
                          </a:solidFill>
                          <a:effectLst/>
                          <a:latin typeface="Calibri" panose="020F0502020204030204" pitchFamily="34" charset="0"/>
                        </a:rPr>
                        <a:t>20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dirty="0">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800" b="0" i="0" u="none" strike="noStrike">
                          <a:solidFill>
                            <a:srgbClr val="000000"/>
                          </a:solidFill>
                          <a:effectLst/>
                          <a:latin typeface="Calibri" panose="020F0502020204030204" pitchFamily="34" charset="0"/>
                        </a:rPr>
                        <a:t>14</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497752">
                <a:tc>
                  <a:txBody>
                    <a:bodyPr/>
                    <a:lstStyle/>
                    <a:p>
                      <a:pPr algn="ctr" fontAlgn="b"/>
                      <a:r>
                        <a:rPr lang="en-US" sz="1800" b="0" i="0" u="none" strike="noStrike">
                          <a:solidFill>
                            <a:srgbClr val="000000"/>
                          </a:solidFill>
                          <a:effectLst/>
                          <a:latin typeface="Calibri" panose="020F0502020204030204" pitchFamily="34" charset="0"/>
                        </a:rPr>
                        <a:t>30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dirty="0">
                          <a:solidFill>
                            <a:srgbClr val="000000"/>
                          </a:solidFill>
                          <a:effectLst/>
                          <a:latin typeface="Calibri" panose="020F0502020204030204" pitchFamily="34" charset="0"/>
                        </a:rPr>
                        <a:t>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800" b="0" i="0" u="none" strike="noStrike">
                          <a:solidFill>
                            <a:srgbClr val="000000"/>
                          </a:solidFill>
                          <a:effectLst/>
                          <a:latin typeface="Calibri" panose="020F0502020204030204" pitchFamily="34" charset="0"/>
                        </a:rPr>
                        <a:t>20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3"/>
                  </a:ext>
                </a:extLst>
              </a:tr>
              <a:tr h="497752">
                <a:tc>
                  <a:txBody>
                    <a:bodyPr/>
                    <a:lstStyle/>
                    <a:p>
                      <a:pPr algn="ctr" fontAlgn="b"/>
                      <a:r>
                        <a:rPr lang="en-US" sz="1800" b="0" i="0" u="none" strike="noStrike" dirty="0">
                          <a:solidFill>
                            <a:srgbClr val="000000"/>
                          </a:solidFill>
                          <a:effectLst/>
                          <a:latin typeface="Calibri" panose="020F0502020204030204" pitchFamily="34" charset="0"/>
                        </a:rPr>
                        <a:t>40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dirty="0">
                          <a:solidFill>
                            <a:srgbClr val="000000"/>
                          </a:solidFill>
                          <a:effectLst/>
                          <a:latin typeface="Calibri" panose="020F0502020204030204" pitchFamily="34" charset="0"/>
                        </a:rPr>
                        <a:t>12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800" b="0" i="0" u="none" strike="noStrike">
                          <a:solidFill>
                            <a:srgbClr val="000000"/>
                          </a:solidFill>
                          <a:effectLst/>
                          <a:latin typeface="Calibri" panose="020F0502020204030204" pitchFamily="34" charset="0"/>
                        </a:rPr>
                        <a:t>27</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4"/>
                  </a:ext>
                </a:extLst>
              </a:tr>
              <a:tr h="497752">
                <a:tc>
                  <a:txBody>
                    <a:bodyPr/>
                    <a:lstStyle/>
                    <a:p>
                      <a:pPr algn="ctr" fontAlgn="b"/>
                      <a:r>
                        <a:rPr lang="en-US" sz="1800" b="0" i="0" u="none" strike="noStrike" dirty="0">
                          <a:solidFill>
                            <a:srgbClr val="000000"/>
                          </a:solidFill>
                          <a:effectLst/>
                          <a:latin typeface="Calibri" panose="020F0502020204030204" pitchFamily="34" charset="0"/>
                        </a:rPr>
                        <a:t>50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dirty="0">
                          <a:solidFill>
                            <a:srgbClr val="000000"/>
                          </a:solidFill>
                          <a:effectLst/>
                          <a:latin typeface="Calibri" panose="020F0502020204030204" pitchFamily="34" charset="0"/>
                        </a:rPr>
                        <a:t>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800" b="0" i="0" u="none" strike="noStrike" dirty="0">
                          <a:solidFill>
                            <a:srgbClr val="000000"/>
                          </a:solidFill>
                          <a:effectLst/>
                          <a:latin typeface="Calibri" panose="020F0502020204030204" pitchFamily="34" charset="0"/>
                        </a:rPr>
                        <a:t>34</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5"/>
                  </a:ext>
                </a:extLst>
              </a:tr>
              <a:tr h="497752">
                <a:tc>
                  <a:txBody>
                    <a:bodyPr/>
                    <a:lstStyle/>
                    <a:p>
                      <a:pPr algn="ctr" fontAlgn="b"/>
                      <a:r>
                        <a:rPr lang="en-US" sz="1800" b="0" i="0" u="none" strike="noStrike">
                          <a:solidFill>
                            <a:srgbClr val="000000"/>
                          </a:solidFill>
                          <a:effectLst/>
                          <a:latin typeface="Calibri" panose="020F0502020204030204" pitchFamily="34" charset="0"/>
                        </a:rPr>
                        <a:t>60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18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800" b="0" i="0" u="none" strike="noStrike" dirty="0">
                          <a:solidFill>
                            <a:srgbClr val="000000"/>
                          </a:solidFill>
                          <a:effectLst/>
                          <a:latin typeface="Calibri" panose="020F0502020204030204" pitchFamily="34" charset="0"/>
                        </a:rPr>
                        <a:t>41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6"/>
                  </a:ext>
                </a:extLst>
              </a:tr>
              <a:tr h="497752">
                <a:tc>
                  <a:txBody>
                    <a:bodyPr/>
                    <a:lstStyle/>
                    <a:p>
                      <a:pPr algn="ctr" fontAlgn="b"/>
                      <a:r>
                        <a:rPr lang="en-US" sz="1800" b="0" i="0" u="none" strike="noStrike">
                          <a:solidFill>
                            <a:srgbClr val="000000"/>
                          </a:solidFill>
                          <a:effectLst/>
                          <a:latin typeface="Calibri" panose="020F0502020204030204" pitchFamily="34" charset="0"/>
                        </a:rPr>
                        <a:t>70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800" b="0" i="0" u="none" strike="noStrike" dirty="0">
                          <a:solidFill>
                            <a:srgbClr val="000000"/>
                          </a:solidFill>
                          <a:effectLst/>
                          <a:latin typeface="Calibri" panose="020F0502020204030204" pitchFamily="34" charset="0"/>
                        </a:rPr>
                        <a:t>48</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7"/>
                  </a:ext>
                </a:extLst>
              </a:tr>
              <a:tr h="518491">
                <a:tc>
                  <a:txBody>
                    <a:bodyPr/>
                    <a:lstStyle/>
                    <a:p>
                      <a:pPr algn="ctr" fontAlgn="b"/>
                      <a:r>
                        <a:rPr lang="en-US" sz="1800" b="0" i="0" u="none" strike="noStrike">
                          <a:solidFill>
                            <a:srgbClr val="000000"/>
                          </a:solidFill>
                          <a:effectLst/>
                          <a:latin typeface="Calibri" panose="020F0502020204030204" pitchFamily="34" charset="0"/>
                        </a:rPr>
                        <a:t>80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800" b="0" i="0" u="none" strike="noStrike">
                          <a:solidFill>
                            <a:srgbClr val="000000"/>
                          </a:solidFill>
                          <a:effectLst/>
                          <a:latin typeface="Calibri" panose="020F0502020204030204" pitchFamily="34" charset="0"/>
                        </a:rPr>
                        <a:t>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800" b="0" i="0" u="none" strike="noStrike" dirty="0">
                          <a:solidFill>
                            <a:srgbClr val="000000"/>
                          </a:solidFill>
                          <a:effectLst/>
                          <a:latin typeface="Calibri" panose="020F0502020204030204" pitchFamily="34" charset="0"/>
                        </a:rPr>
                        <a:t>55</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8"/>
                  </a:ext>
                </a:extLst>
              </a:tr>
            </a:tbl>
          </a:graphicData>
        </a:graphic>
      </p:graphicFrame>
      <p:sp>
        <p:nvSpPr>
          <p:cNvPr id="8" name="TextBox 7"/>
          <p:cNvSpPr txBox="1"/>
          <p:nvPr/>
        </p:nvSpPr>
        <p:spPr>
          <a:xfrm>
            <a:off x="2603612" y="5710020"/>
            <a:ext cx="7416824" cy="646331"/>
          </a:xfrm>
          <a:prstGeom prst="rect">
            <a:avLst/>
          </a:prstGeom>
          <a:noFill/>
        </p:spPr>
        <p:txBody>
          <a:bodyPr wrap="square" rtlCol="0">
            <a:spAutoFit/>
          </a:bodyPr>
          <a:lstStyle/>
          <a:p>
            <a:r>
              <a:rPr lang="en-US" b="1" dirty="0">
                <a:solidFill>
                  <a:srgbClr val="FF0000"/>
                </a:solidFill>
              </a:rPr>
              <a:t>Caution:</a:t>
            </a:r>
            <a:r>
              <a:rPr lang="en-US" dirty="0"/>
              <a:t>  Drag load increases with the </a:t>
            </a:r>
            <a:r>
              <a:rPr lang="en-US" u="sng" dirty="0"/>
              <a:t>Square of the Velocity</a:t>
            </a:r>
            <a:r>
              <a:rPr lang="en-US" dirty="0"/>
              <a:t>.  Start at a low speed to gain a feel for the resultant loads.  Do not exceed a safe load…</a:t>
            </a:r>
          </a:p>
        </p:txBody>
      </p:sp>
      <p:sp>
        <p:nvSpPr>
          <p:cNvPr id="9" name="TextBox 8"/>
          <p:cNvSpPr txBox="1"/>
          <p:nvPr/>
        </p:nvSpPr>
        <p:spPr>
          <a:xfrm>
            <a:off x="7032105" y="1476040"/>
            <a:ext cx="4428491" cy="1200329"/>
          </a:xfrm>
          <a:prstGeom prst="rect">
            <a:avLst/>
          </a:prstGeom>
          <a:noFill/>
        </p:spPr>
        <p:txBody>
          <a:bodyPr wrap="square" rtlCol="0">
            <a:spAutoFit/>
          </a:bodyPr>
          <a:lstStyle/>
          <a:p>
            <a:r>
              <a:rPr lang="en-US" dirty="0"/>
              <a:t>Select parachute ejection delay times that deploy the parachute a second or two after apogee.  This will keep the velocity within approx. 50 fps and reduce opening loads.</a:t>
            </a:r>
          </a:p>
        </p:txBody>
      </p:sp>
    </p:spTree>
    <p:extLst>
      <p:ext uri="{BB962C8B-B14F-4D97-AF65-F5344CB8AC3E}">
        <p14:creationId xmlns:p14="http://schemas.microsoft.com/office/powerpoint/2010/main" val="100421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45</a:t>
            </a:fld>
            <a:endParaRPr lang="en-US"/>
          </a:p>
        </p:txBody>
      </p:sp>
      <p:sp>
        <p:nvSpPr>
          <p:cNvPr id="4" name="TextBox 3"/>
          <p:cNvSpPr txBox="1"/>
          <p:nvPr/>
        </p:nvSpPr>
        <p:spPr>
          <a:xfrm>
            <a:off x="3107668" y="2420889"/>
            <a:ext cx="6192688" cy="769441"/>
          </a:xfrm>
          <a:prstGeom prst="rect">
            <a:avLst/>
          </a:prstGeom>
          <a:noFill/>
        </p:spPr>
        <p:txBody>
          <a:bodyPr wrap="square" rtlCol="0">
            <a:spAutoFit/>
          </a:bodyPr>
          <a:lstStyle/>
          <a:p>
            <a:pPr algn="ctr"/>
            <a:r>
              <a:rPr lang="en-US" sz="4400" dirty="0">
                <a:solidFill>
                  <a:srgbClr val="FF0000"/>
                </a:solidFill>
              </a:rPr>
              <a:t>Mass Properties Testing</a:t>
            </a:r>
          </a:p>
        </p:txBody>
      </p:sp>
    </p:spTree>
    <p:extLst>
      <p:ext uri="{BB962C8B-B14F-4D97-AF65-F5344CB8AC3E}">
        <p14:creationId xmlns:p14="http://schemas.microsoft.com/office/powerpoint/2010/main" val="122421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4619"/>
            <a:ext cx="8229600" cy="737087"/>
          </a:xfrm>
        </p:spPr>
        <p:txBody>
          <a:bodyPr>
            <a:normAutofit/>
          </a:bodyPr>
          <a:lstStyle/>
          <a:p>
            <a:r>
              <a:rPr lang="en-US" sz="3200" dirty="0">
                <a:solidFill>
                  <a:srgbClr val="FF0000"/>
                </a:solidFill>
              </a:rPr>
              <a:t>Moment Of Inertia (MOI) Measurement</a:t>
            </a:r>
          </a:p>
        </p:txBody>
      </p:sp>
      <p:pic>
        <p:nvPicPr>
          <p:cNvPr id="6146" name="Picture 3" descr="Description: bifilar_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07568" y="1058333"/>
            <a:ext cx="2251330" cy="5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47" name="AutoShape 3"/>
          <p:cNvCxnSpPr>
            <a:cxnSpLocks noChangeShapeType="1"/>
          </p:cNvCxnSpPr>
          <p:nvPr/>
        </p:nvCxnSpPr>
        <p:spPr bwMode="auto">
          <a:xfrm>
            <a:off x="2855640" y="1058332"/>
            <a:ext cx="42862" cy="4062856"/>
          </a:xfrm>
          <a:prstGeom prst="straightConnector1">
            <a:avLst/>
          </a:prstGeom>
          <a:noFill/>
          <a:ln w="38100">
            <a:solidFill>
              <a:srgbClr val="92D05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sp>
        <p:nvSpPr>
          <p:cNvPr id="4" name="Text Box 4"/>
          <p:cNvSpPr txBox="1">
            <a:spLocks noChangeArrowheads="1"/>
          </p:cNvSpPr>
          <p:nvPr/>
        </p:nvSpPr>
        <p:spPr bwMode="auto">
          <a:xfrm>
            <a:off x="2276615" y="2848719"/>
            <a:ext cx="622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altLang="en-US" sz="1100">
                <a:solidFill>
                  <a:srgbClr val="92D050"/>
                </a:solidFill>
                <a:latin typeface="Calibri" pitchFamily="34" charset="0"/>
                <a:cs typeface="Arial" pitchFamily="34" charset="0"/>
              </a:rPr>
              <a:t>length</a:t>
            </a:r>
            <a:endParaRPr lang="en-US" altLang="en-US">
              <a:latin typeface="Arial" pitchFamily="34" charset="0"/>
              <a:cs typeface="Arial" pitchFamily="34" charset="0"/>
            </a:endParaRPr>
          </a:p>
        </p:txBody>
      </p:sp>
      <p:cxnSp>
        <p:nvCxnSpPr>
          <p:cNvPr id="6149" name="AutoShape 5"/>
          <p:cNvCxnSpPr>
            <a:cxnSpLocks noChangeShapeType="1"/>
          </p:cNvCxnSpPr>
          <p:nvPr/>
        </p:nvCxnSpPr>
        <p:spPr bwMode="auto">
          <a:xfrm>
            <a:off x="3143672" y="4545124"/>
            <a:ext cx="828092" cy="0"/>
          </a:xfrm>
          <a:prstGeom prst="straightConnector1">
            <a:avLst/>
          </a:prstGeom>
          <a:noFill/>
          <a:ln w="38100">
            <a:solidFill>
              <a:srgbClr val="92D05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sp>
        <p:nvSpPr>
          <p:cNvPr id="6" name="Text Box 6"/>
          <p:cNvSpPr txBox="1">
            <a:spLocks noChangeArrowheads="1"/>
          </p:cNvSpPr>
          <p:nvPr/>
        </p:nvSpPr>
        <p:spPr bwMode="auto">
          <a:xfrm>
            <a:off x="3246568" y="4653136"/>
            <a:ext cx="622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altLang="en-US" sz="1100">
                <a:solidFill>
                  <a:srgbClr val="92D050"/>
                </a:solidFill>
                <a:latin typeface="Calibri" pitchFamily="34" charset="0"/>
                <a:cs typeface="Arial" pitchFamily="34" charset="0"/>
              </a:rPr>
              <a:t>dist</a:t>
            </a:r>
            <a:endParaRPr lang="en-US" altLang="en-US">
              <a:latin typeface="Arial" pitchFamily="34" charset="0"/>
              <a:cs typeface="Arial" pitchFamily="34" charset="0"/>
            </a:endParaRPr>
          </a:p>
        </p:txBody>
      </p:sp>
      <p:grpSp>
        <p:nvGrpSpPr>
          <p:cNvPr id="7" name="Group 7"/>
          <p:cNvGrpSpPr>
            <a:grpSpLocks/>
          </p:cNvGrpSpPr>
          <p:nvPr/>
        </p:nvGrpSpPr>
        <p:grpSpPr bwMode="auto">
          <a:xfrm>
            <a:off x="3256186" y="4941168"/>
            <a:ext cx="463550" cy="1058862"/>
            <a:chOff x="1440" y="12559"/>
            <a:chExt cx="731" cy="1668"/>
          </a:xfrm>
        </p:grpSpPr>
        <p:sp>
          <p:nvSpPr>
            <p:cNvPr id="8" name="Flowchart: Or 25"/>
            <p:cNvSpPr>
              <a:spLocks noChangeArrowheads="1"/>
            </p:cNvSpPr>
            <p:nvPr/>
          </p:nvSpPr>
          <p:spPr bwMode="auto">
            <a:xfrm>
              <a:off x="1664" y="13409"/>
              <a:ext cx="283" cy="307"/>
            </a:xfrm>
            <a:prstGeom prst="flowChartOr">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9" name="Freeform 26"/>
            <p:cNvSpPr>
              <a:spLocks/>
            </p:cNvSpPr>
            <p:nvPr/>
          </p:nvSpPr>
          <p:spPr bwMode="auto">
            <a:xfrm>
              <a:off x="1440" y="12719"/>
              <a:ext cx="731" cy="333"/>
            </a:xfrm>
            <a:custGeom>
              <a:avLst/>
              <a:gdLst>
                <a:gd name="T0" fmla="*/ 154365 w 464120"/>
                <a:gd name="T1" fmla="*/ 0 h 211138"/>
                <a:gd name="T2" fmla="*/ 22481 w 464120"/>
                <a:gd name="T3" fmla="*/ 26376 h 211138"/>
                <a:gd name="T4" fmla="*/ 4896 w 464120"/>
                <a:gd name="T5" fmla="*/ 114300 h 211138"/>
                <a:gd name="T6" fmla="*/ 75235 w 464120"/>
                <a:gd name="T7" fmla="*/ 184638 h 211138"/>
                <a:gd name="T8" fmla="*/ 251081 w 464120"/>
                <a:gd name="T9" fmla="*/ 211015 h 211138"/>
                <a:gd name="T10" fmla="*/ 418135 w 464120"/>
                <a:gd name="T11" fmla="*/ 175846 h 211138"/>
                <a:gd name="T12" fmla="*/ 462096 w 464120"/>
                <a:gd name="T13" fmla="*/ 96715 h 211138"/>
                <a:gd name="T14" fmla="*/ 444511 w 464120"/>
                <a:gd name="T15" fmla="*/ 26376 h 211138"/>
                <a:gd name="T16" fmla="*/ 339004 w 464120"/>
                <a:gd name="T17" fmla="*/ 0 h 2111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120" h="211138">
                  <a:moveTo>
                    <a:pt x="154365" y="0"/>
                  </a:moveTo>
                  <a:cubicBezTo>
                    <a:pt x="100878" y="3663"/>
                    <a:pt x="47392" y="7326"/>
                    <a:pt x="22481" y="26376"/>
                  </a:cubicBezTo>
                  <a:cubicBezTo>
                    <a:pt x="-2431" y="45426"/>
                    <a:pt x="-3896" y="87923"/>
                    <a:pt x="4896" y="114300"/>
                  </a:cubicBezTo>
                  <a:cubicBezTo>
                    <a:pt x="13688" y="140677"/>
                    <a:pt x="34204" y="168519"/>
                    <a:pt x="75235" y="184638"/>
                  </a:cubicBezTo>
                  <a:cubicBezTo>
                    <a:pt x="116266" y="200757"/>
                    <a:pt x="193931" y="212480"/>
                    <a:pt x="251081" y="211015"/>
                  </a:cubicBezTo>
                  <a:cubicBezTo>
                    <a:pt x="308231" y="209550"/>
                    <a:pt x="382966" y="194896"/>
                    <a:pt x="418135" y="175846"/>
                  </a:cubicBezTo>
                  <a:cubicBezTo>
                    <a:pt x="453304" y="156796"/>
                    <a:pt x="457700" y="121627"/>
                    <a:pt x="462096" y="96715"/>
                  </a:cubicBezTo>
                  <a:cubicBezTo>
                    <a:pt x="466492" y="71803"/>
                    <a:pt x="465026" y="42495"/>
                    <a:pt x="444511" y="26376"/>
                  </a:cubicBezTo>
                  <a:cubicBezTo>
                    <a:pt x="423996" y="10257"/>
                    <a:pt x="381500" y="5128"/>
                    <a:pt x="339004" y="0"/>
                  </a:cubicBezTo>
                </a:path>
              </a:pathLst>
            </a:custGeom>
            <a:noFill/>
            <a:ln w="25400" cap="flat" cmpd="sng" algn="ctr">
              <a:solidFill>
                <a:srgbClr val="FFFF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10" name="Straight Connector 27"/>
            <p:cNvSpPr>
              <a:spLocks noChangeShapeType="1"/>
            </p:cNvSpPr>
            <p:nvPr/>
          </p:nvSpPr>
          <p:spPr bwMode="auto">
            <a:xfrm>
              <a:off x="1812" y="12559"/>
              <a:ext cx="0" cy="1668"/>
            </a:xfrm>
            <a:prstGeom prst="line">
              <a:avLst/>
            </a:prstGeom>
            <a:noFill/>
            <a:ln w="9525" algn="ctr">
              <a:solidFill>
                <a:srgbClr val="FFFFF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2" name="TextBox 11"/>
          <p:cNvSpPr txBox="1"/>
          <p:nvPr/>
        </p:nvSpPr>
        <p:spPr>
          <a:xfrm>
            <a:off x="5169934" y="1520658"/>
            <a:ext cx="6206480" cy="4154984"/>
          </a:xfrm>
          <a:prstGeom prst="rect">
            <a:avLst/>
          </a:prstGeom>
          <a:noFill/>
        </p:spPr>
        <p:txBody>
          <a:bodyPr wrap="square" rtlCol="0">
            <a:spAutoFit/>
          </a:bodyPr>
          <a:lstStyle/>
          <a:p>
            <a:r>
              <a:rPr lang="en-US" sz="2400" dirty="0"/>
              <a:t>A simple Bifilar Pendulum (two stings hanging from the ceiling) can be used to measure roll and pitch inertia.</a:t>
            </a:r>
          </a:p>
          <a:p>
            <a:endParaRPr lang="en-US" sz="2400" dirty="0"/>
          </a:p>
          <a:p>
            <a:r>
              <a:rPr lang="en-US" sz="2400" dirty="0"/>
              <a:t>Roll inertial will govern how the rocket spins.  Pitch inertia will affect how the rocket responds to wind gusts.</a:t>
            </a:r>
          </a:p>
          <a:p>
            <a:endParaRPr lang="en-US" sz="2400" dirty="0"/>
          </a:p>
          <a:p>
            <a:r>
              <a:rPr lang="en-US" sz="2400" dirty="0"/>
              <a:t>These properties are needed to predict the 3</a:t>
            </a:r>
            <a:r>
              <a:rPr lang="en-US" sz="2400" baseline="30000" dirty="0"/>
              <a:t>rd</a:t>
            </a:r>
            <a:r>
              <a:rPr lang="en-US" sz="2400" dirty="0"/>
              <a:t>, 4</a:t>
            </a:r>
            <a:r>
              <a:rPr lang="en-US" sz="2400" baseline="30000" dirty="0"/>
              <a:t>th</a:t>
            </a:r>
            <a:r>
              <a:rPr lang="en-US" sz="2400" dirty="0"/>
              <a:t>, 5</a:t>
            </a:r>
            <a:r>
              <a:rPr lang="en-US" sz="2400" baseline="30000" dirty="0"/>
              <a:t>th</a:t>
            </a:r>
            <a:r>
              <a:rPr lang="en-US" sz="2400" dirty="0"/>
              <a:t>, and 6</a:t>
            </a:r>
            <a:r>
              <a:rPr lang="en-US" sz="2400" baseline="30000" dirty="0"/>
              <a:t>th</a:t>
            </a:r>
            <a:r>
              <a:rPr lang="en-US" sz="2400" dirty="0"/>
              <a:t> degrees of freedom in a true rocket simulation…</a:t>
            </a:r>
          </a:p>
        </p:txBody>
      </p:sp>
      <p:sp>
        <p:nvSpPr>
          <p:cNvPr id="3" name="Slide Number Placeholder 2"/>
          <p:cNvSpPr>
            <a:spLocks noGrp="1"/>
          </p:cNvSpPr>
          <p:nvPr>
            <p:ph type="sldNum" sz="quarter" idx="12"/>
          </p:nvPr>
        </p:nvSpPr>
        <p:spPr/>
        <p:txBody>
          <a:bodyPr/>
          <a:lstStyle/>
          <a:p>
            <a:fld id="{AACA61AA-CFBF-4517-85C6-8C6E98F4C8C7}" type="slidenum">
              <a:rPr lang="en-US" smtClean="0"/>
              <a:t>46</a:t>
            </a:fld>
            <a:endParaRPr lang="en-US"/>
          </a:p>
        </p:txBody>
      </p:sp>
    </p:spTree>
    <p:extLst>
      <p:ext uri="{BB962C8B-B14F-4D97-AF65-F5344CB8AC3E}">
        <p14:creationId xmlns:p14="http://schemas.microsoft.com/office/powerpoint/2010/main" val="15554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47</a:t>
            </a:fld>
            <a:endParaRPr lang="en-US"/>
          </a:p>
        </p:txBody>
      </p:sp>
      <p:sp>
        <p:nvSpPr>
          <p:cNvPr id="4" name="Title 1"/>
          <p:cNvSpPr txBox="1">
            <a:spLocks/>
          </p:cNvSpPr>
          <p:nvPr/>
        </p:nvSpPr>
        <p:spPr>
          <a:xfrm>
            <a:off x="1981200" y="94619"/>
            <a:ext cx="8229600" cy="73708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0000"/>
                </a:solidFill>
              </a:rPr>
              <a:t>MOI Test Stand</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5581" y="766230"/>
            <a:ext cx="7582808" cy="5687106"/>
          </a:xfrm>
          <a:prstGeom prst="rect">
            <a:avLst/>
          </a:prstGeom>
        </p:spPr>
      </p:pic>
    </p:spTree>
    <p:extLst>
      <p:ext uri="{BB962C8B-B14F-4D97-AF65-F5344CB8AC3E}">
        <p14:creationId xmlns:p14="http://schemas.microsoft.com/office/powerpoint/2010/main" val="99344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7548" y="762001"/>
            <a:ext cx="8064896" cy="5324535"/>
          </a:xfrm>
          <a:prstGeom prst="rect">
            <a:avLst/>
          </a:prstGeom>
          <a:noFill/>
        </p:spPr>
        <p:txBody>
          <a:bodyPr wrap="square" rtlCol="0">
            <a:spAutoFit/>
          </a:bodyPr>
          <a:lstStyle/>
          <a:p>
            <a:r>
              <a:rPr lang="en-US" sz="2400" b="1" dirty="0"/>
              <a:t>            Moment              (dist²   </a:t>
            </a:r>
            <a:r>
              <a:rPr lang="en-US" sz="2400" b="1" dirty="0">
                <a:solidFill>
                  <a:schemeClr val="bg1">
                    <a:lumMod val="65000"/>
                  </a:schemeClr>
                </a:solidFill>
              </a:rPr>
              <a:t>x</a:t>
            </a:r>
            <a:r>
              <a:rPr lang="en-US" sz="2400" b="1" dirty="0"/>
              <a:t>   weight   </a:t>
            </a:r>
            <a:r>
              <a:rPr lang="en-US" sz="2400" b="1" dirty="0">
                <a:solidFill>
                  <a:schemeClr val="bg1">
                    <a:lumMod val="65000"/>
                  </a:schemeClr>
                </a:solidFill>
              </a:rPr>
              <a:t>x</a:t>
            </a:r>
            <a:r>
              <a:rPr lang="en-US" sz="2400" b="1" dirty="0"/>
              <a:t>   period²)</a:t>
            </a:r>
            <a:endParaRPr lang="en-US" sz="2400" dirty="0"/>
          </a:p>
          <a:p>
            <a:r>
              <a:rPr lang="en-US" sz="2400" b="1" dirty="0"/>
              <a:t>                 of          =     ---------------------------------------------</a:t>
            </a:r>
          </a:p>
          <a:p>
            <a:r>
              <a:rPr lang="en-US" sz="2400" b="1" dirty="0"/>
              <a:t>              Inertia                       (16   </a:t>
            </a:r>
            <a:r>
              <a:rPr lang="en-US" sz="2400" b="1" dirty="0">
                <a:solidFill>
                  <a:schemeClr val="bg1">
                    <a:lumMod val="65000"/>
                  </a:schemeClr>
                </a:solidFill>
              </a:rPr>
              <a:t>x  </a:t>
            </a:r>
            <a:r>
              <a:rPr lang="en-US" sz="2400" b="1" dirty="0"/>
              <a:t> pi²   </a:t>
            </a:r>
            <a:r>
              <a:rPr lang="en-US" sz="2400" b="1" dirty="0">
                <a:solidFill>
                  <a:schemeClr val="bg1">
                    <a:lumMod val="65000"/>
                  </a:schemeClr>
                </a:solidFill>
              </a:rPr>
              <a:t>x  </a:t>
            </a:r>
            <a:r>
              <a:rPr lang="en-US" sz="2400" b="1" dirty="0"/>
              <a:t> length)</a:t>
            </a:r>
            <a:endParaRPr lang="en-US" sz="2400" dirty="0"/>
          </a:p>
          <a:p>
            <a:r>
              <a:rPr lang="en-US" sz="1600" dirty="0"/>
              <a:t> </a:t>
            </a:r>
          </a:p>
          <a:p>
            <a:endParaRPr lang="en-US" sz="1600" dirty="0"/>
          </a:p>
          <a:p>
            <a:r>
              <a:rPr lang="en-US" sz="2000" dirty="0"/>
              <a:t>Where: </a:t>
            </a:r>
          </a:p>
          <a:p>
            <a:endParaRPr lang="en-US" sz="2000" dirty="0"/>
          </a:p>
          <a:p>
            <a:r>
              <a:rPr lang="en-US" sz="2000" b="1" dirty="0"/>
              <a:t>dist </a:t>
            </a:r>
            <a:r>
              <a:rPr lang="en-US" sz="2000" dirty="0"/>
              <a:t>= distance between the strings  (Feet)</a:t>
            </a:r>
          </a:p>
          <a:p>
            <a:endParaRPr lang="en-US" sz="2000" dirty="0"/>
          </a:p>
          <a:p>
            <a:r>
              <a:rPr lang="en-US" sz="2000" b="1" dirty="0"/>
              <a:t>weight </a:t>
            </a:r>
            <a:r>
              <a:rPr lang="en-US" sz="2000" dirty="0"/>
              <a:t>= the weight of the test object  (</a:t>
            </a:r>
            <a:r>
              <a:rPr lang="en-US" sz="2000" dirty="0" err="1"/>
              <a:t>Lbs</a:t>
            </a:r>
            <a:r>
              <a:rPr lang="en-US" sz="2000" dirty="0"/>
              <a:t>   =    slugs x  32.2 </a:t>
            </a:r>
            <a:r>
              <a:rPr lang="en-US" sz="2000" dirty="0" err="1"/>
              <a:t>ft</a:t>
            </a:r>
            <a:r>
              <a:rPr lang="en-US" sz="2000" dirty="0"/>
              <a:t>/sec</a:t>
            </a:r>
            <a:r>
              <a:rPr lang="en-US" sz="2000" baseline="30000" dirty="0"/>
              <a:t>2</a:t>
            </a:r>
            <a:r>
              <a:rPr lang="en-US" sz="2000" dirty="0"/>
              <a:t>)</a:t>
            </a:r>
          </a:p>
          <a:p>
            <a:r>
              <a:rPr lang="en-US" sz="2000" b="1" dirty="0"/>
              <a:t> </a:t>
            </a:r>
            <a:endParaRPr lang="en-US" sz="2000" dirty="0"/>
          </a:p>
          <a:p>
            <a:r>
              <a:rPr lang="en-US" sz="2000" b="1" dirty="0"/>
              <a:t>period </a:t>
            </a:r>
            <a:r>
              <a:rPr lang="en-US" sz="2000" dirty="0"/>
              <a:t>= time it takes the pendulum to make one complete oscillation (Sec) </a:t>
            </a:r>
          </a:p>
          <a:p>
            <a:r>
              <a:rPr lang="en-US" sz="2000" b="1" dirty="0"/>
              <a:t> </a:t>
            </a:r>
            <a:endParaRPr lang="en-US" sz="2000" dirty="0"/>
          </a:p>
          <a:p>
            <a:r>
              <a:rPr lang="en-US" sz="2000" b="1" dirty="0"/>
              <a:t>length </a:t>
            </a:r>
            <a:r>
              <a:rPr lang="en-US" sz="2000" dirty="0"/>
              <a:t>= length of the strings suspending the object  (Feet)</a:t>
            </a:r>
          </a:p>
          <a:p>
            <a:r>
              <a:rPr lang="en-US" sz="2000" b="1" dirty="0"/>
              <a:t> </a:t>
            </a:r>
            <a:endParaRPr lang="en-US" sz="2000" dirty="0"/>
          </a:p>
          <a:p>
            <a:r>
              <a:rPr lang="en-US" sz="2000" b="1" dirty="0"/>
              <a:t>Pi </a:t>
            </a:r>
            <a:r>
              <a:rPr lang="en-US" sz="2000" dirty="0"/>
              <a:t>= 3.1417</a:t>
            </a:r>
          </a:p>
          <a:p>
            <a:endParaRPr lang="en-US" sz="1600" dirty="0"/>
          </a:p>
        </p:txBody>
      </p:sp>
      <p:sp>
        <p:nvSpPr>
          <p:cNvPr id="3" name="Slide Number Placeholder 2"/>
          <p:cNvSpPr>
            <a:spLocks noGrp="1"/>
          </p:cNvSpPr>
          <p:nvPr>
            <p:ph type="sldNum" sz="quarter" idx="12"/>
          </p:nvPr>
        </p:nvSpPr>
        <p:spPr/>
        <p:txBody>
          <a:bodyPr/>
          <a:lstStyle/>
          <a:p>
            <a:fld id="{7C13CA4A-A27E-4840-A545-17028F46AB89}" type="slidenum">
              <a:rPr lang="en-US" smtClean="0"/>
              <a:t>48</a:t>
            </a:fld>
            <a:endParaRPr lang="en-US" dirty="0"/>
          </a:p>
        </p:txBody>
      </p:sp>
    </p:spTree>
    <p:extLst>
      <p:ext uri="{BB962C8B-B14F-4D97-AF65-F5344CB8AC3E}">
        <p14:creationId xmlns:p14="http://schemas.microsoft.com/office/powerpoint/2010/main" val="213759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5641" y="1916833"/>
            <a:ext cx="6304931" cy="1692771"/>
          </a:xfrm>
          <a:prstGeom prst="rect">
            <a:avLst/>
          </a:prstGeom>
          <a:noFill/>
        </p:spPr>
        <p:txBody>
          <a:bodyPr wrap="none" rtlCol="0">
            <a:spAutoFit/>
          </a:bodyPr>
          <a:lstStyle/>
          <a:p>
            <a:r>
              <a:rPr lang="en-US" sz="2400" b="1" dirty="0"/>
              <a:t> Moment              (ft²   </a:t>
            </a:r>
            <a:r>
              <a:rPr lang="en-US" sz="2400" b="1" dirty="0">
                <a:solidFill>
                  <a:schemeClr val="bg1">
                    <a:lumMod val="65000"/>
                  </a:schemeClr>
                </a:solidFill>
              </a:rPr>
              <a:t>x</a:t>
            </a:r>
            <a:r>
              <a:rPr lang="en-US" sz="2400" b="1" dirty="0"/>
              <a:t>   slug  </a:t>
            </a:r>
            <a:r>
              <a:rPr lang="en-US" sz="2400" b="1" dirty="0">
                <a:solidFill>
                  <a:schemeClr val="bg1">
                    <a:lumMod val="75000"/>
                  </a:schemeClr>
                </a:solidFill>
              </a:rPr>
              <a:t>x </a:t>
            </a:r>
            <a:r>
              <a:rPr lang="en-US" sz="2400" b="1" dirty="0"/>
              <a:t> </a:t>
            </a:r>
            <a:r>
              <a:rPr lang="en-US" sz="2400" b="1" dirty="0" err="1"/>
              <a:t>ft</a:t>
            </a:r>
            <a:r>
              <a:rPr lang="en-US" sz="2400" b="1" dirty="0"/>
              <a:t>/sec</a:t>
            </a:r>
            <a:r>
              <a:rPr lang="en-US" sz="2400" b="1" baseline="30000" dirty="0"/>
              <a:t>2</a:t>
            </a:r>
            <a:r>
              <a:rPr lang="en-US" sz="2400" b="1" dirty="0"/>
              <a:t>   </a:t>
            </a:r>
            <a:r>
              <a:rPr lang="en-US" sz="2400" b="1" dirty="0">
                <a:solidFill>
                  <a:schemeClr val="bg1">
                    <a:lumMod val="65000"/>
                  </a:schemeClr>
                </a:solidFill>
              </a:rPr>
              <a:t>x</a:t>
            </a:r>
            <a:r>
              <a:rPr lang="en-US" sz="2400" b="1" dirty="0"/>
              <a:t>   sec²)</a:t>
            </a:r>
            <a:endParaRPr lang="en-US" sz="2400" dirty="0"/>
          </a:p>
          <a:p>
            <a:r>
              <a:rPr lang="en-US" sz="2400" b="1" dirty="0"/>
              <a:t>      of          =     ---------------------------------------------</a:t>
            </a:r>
          </a:p>
          <a:p>
            <a:r>
              <a:rPr lang="en-US" sz="2400" b="1" dirty="0"/>
              <a:t>  Inertia                         (16   </a:t>
            </a:r>
            <a:r>
              <a:rPr lang="en-US" sz="2400" b="1" dirty="0">
                <a:solidFill>
                  <a:schemeClr val="bg1">
                    <a:lumMod val="65000"/>
                  </a:schemeClr>
                </a:solidFill>
              </a:rPr>
              <a:t>x  </a:t>
            </a:r>
            <a:r>
              <a:rPr lang="en-US" sz="2400" b="1" dirty="0"/>
              <a:t> pi²   </a:t>
            </a:r>
            <a:r>
              <a:rPr lang="en-US" sz="2400" b="1" dirty="0">
                <a:solidFill>
                  <a:schemeClr val="bg1">
                    <a:lumMod val="65000"/>
                  </a:schemeClr>
                </a:solidFill>
              </a:rPr>
              <a:t>x  </a:t>
            </a:r>
            <a:r>
              <a:rPr lang="en-US" sz="2400" b="1" dirty="0"/>
              <a:t> </a:t>
            </a:r>
            <a:r>
              <a:rPr lang="en-US" sz="2400" b="1" dirty="0" err="1"/>
              <a:t>ft</a:t>
            </a:r>
            <a:r>
              <a:rPr lang="en-US" sz="2400" b="1" dirty="0"/>
              <a:t>)</a:t>
            </a:r>
            <a:endParaRPr lang="en-US" sz="2400" dirty="0"/>
          </a:p>
          <a:p>
            <a:r>
              <a:rPr lang="en-US" sz="1600" dirty="0"/>
              <a:t> </a:t>
            </a:r>
          </a:p>
          <a:p>
            <a:endParaRPr lang="en-US" sz="1600" dirty="0"/>
          </a:p>
        </p:txBody>
      </p:sp>
      <p:sp>
        <p:nvSpPr>
          <p:cNvPr id="3" name="Slide Number Placeholder 2"/>
          <p:cNvSpPr>
            <a:spLocks noGrp="1"/>
          </p:cNvSpPr>
          <p:nvPr>
            <p:ph type="sldNum" sz="quarter" idx="12"/>
          </p:nvPr>
        </p:nvSpPr>
        <p:spPr/>
        <p:txBody>
          <a:bodyPr/>
          <a:lstStyle/>
          <a:p>
            <a:fld id="{7C13CA4A-A27E-4840-A545-17028F46AB89}" type="slidenum">
              <a:rPr lang="en-US" smtClean="0"/>
              <a:t>49</a:t>
            </a:fld>
            <a:endParaRPr lang="en-US" dirty="0"/>
          </a:p>
        </p:txBody>
      </p:sp>
      <p:cxnSp>
        <p:nvCxnSpPr>
          <p:cNvPr id="5" name="Straight Connector 4"/>
          <p:cNvCxnSpPr/>
          <p:nvPr/>
        </p:nvCxnSpPr>
        <p:spPr>
          <a:xfrm flipH="1">
            <a:off x="8184232" y="1907704"/>
            <a:ext cx="720080" cy="4680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7176120" y="1916832"/>
            <a:ext cx="720080" cy="4680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248128" y="2672916"/>
            <a:ext cx="720080" cy="4680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708068" y="1907704"/>
            <a:ext cx="720080" cy="4680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23592" y="512677"/>
            <a:ext cx="7488832" cy="461665"/>
          </a:xfrm>
          <a:prstGeom prst="rect">
            <a:avLst/>
          </a:prstGeom>
          <a:noFill/>
        </p:spPr>
        <p:txBody>
          <a:bodyPr wrap="square" rtlCol="0">
            <a:spAutoFit/>
          </a:bodyPr>
          <a:lstStyle/>
          <a:p>
            <a:r>
              <a:rPr lang="en-US" sz="2400" b="1" dirty="0"/>
              <a:t>Let’s do some quick Unit Analysis…</a:t>
            </a:r>
          </a:p>
        </p:txBody>
      </p:sp>
    </p:spTree>
    <p:extLst>
      <p:ext uri="{BB962C8B-B14F-4D97-AF65-F5344CB8AC3E}">
        <p14:creationId xmlns:p14="http://schemas.microsoft.com/office/powerpoint/2010/main" val="392634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636"/>
            <a:ext cx="8229600" cy="792088"/>
          </a:xfrm>
        </p:spPr>
        <p:txBody>
          <a:bodyPr>
            <a:normAutofit/>
          </a:bodyPr>
          <a:lstStyle/>
          <a:p>
            <a:r>
              <a:rPr lang="en-US" sz="3200" dirty="0">
                <a:solidFill>
                  <a:srgbClr val="FF0000"/>
                </a:solidFill>
              </a:rPr>
              <a:t>If you are allowed to build custom rockets…</a:t>
            </a:r>
          </a:p>
        </p:txBody>
      </p:sp>
      <p:sp>
        <p:nvSpPr>
          <p:cNvPr id="3" name="Content Placeholder 2"/>
          <p:cNvSpPr>
            <a:spLocks noGrp="1"/>
          </p:cNvSpPr>
          <p:nvPr>
            <p:ph idx="1"/>
          </p:nvPr>
        </p:nvSpPr>
        <p:spPr>
          <a:xfrm>
            <a:off x="1775520" y="958423"/>
            <a:ext cx="8280920" cy="5458909"/>
          </a:xfrm>
        </p:spPr>
        <p:txBody>
          <a:bodyPr>
            <a:normAutofit fontScale="70000" lnSpcReduction="20000"/>
          </a:bodyPr>
          <a:lstStyle/>
          <a:p>
            <a:pPr marL="0" indent="0">
              <a:buNone/>
            </a:pPr>
            <a:r>
              <a:rPr lang="en-US" dirty="0"/>
              <a:t>You must at least do the following before flight:</a:t>
            </a:r>
          </a:p>
          <a:p>
            <a:pPr marL="0" indent="0">
              <a:buNone/>
            </a:pPr>
            <a:endParaRPr lang="en-US" sz="1200" dirty="0"/>
          </a:p>
          <a:p>
            <a:pPr lvl="1">
              <a:spcBef>
                <a:spcPts val="1200"/>
              </a:spcBef>
              <a:buFont typeface="Arial" panose="020B0604020202020204" pitchFamily="34" charset="0"/>
              <a:buChar char="•"/>
            </a:pPr>
            <a:r>
              <a:rPr lang="en-US" sz="2600" dirty="0"/>
              <a:t>Run a theoretical analysis, but don’t rely on the results as absolute truth.  Compare results to some basic testing</a:t>
            </a:r>
          </a:p>
          <a:p>
            <a:pPr lvl="1">
              <a:spcBef>
                <a:spcPts val="1200"/>
              </a:spcBef>
              <a:buFont typeface="Arial" panose="020B0604020202020204" pitchFamily="34" charset="0"/>
              <a:buChar char="•"/>
            </a:pPr>
            <a:r>
              <a:rPr lang="en-US" sz="2600" dirty="0"/>
              <a:t>Theory might say a rocket will work, but theory does not address fabrication workmanship, and remember, when running simulations, “junk in” results in “junk out”</a:t>
            </a:r>
          </a:p>
          <a:p>
            <a:pPr lvl="1">
              <a:spcBef>
                <a:spcPts val="1200"/>
              </a:spcBef>
              <a:buFont typeface="Arial" panose="020B0604020202020204" pitchFamily="34" charset="0"/>
              <a:buChar char="•"/>
            </a:pPr>
            <a:r>
              <a:rPr lang="en-US" sz="2600" dirty="0"/>
              <a:t>Ensure motor mount is strong enough</a:t>
            </a:r>
          </a:p>
          <a:p>
            <a:pPr lvl="1">
              <a:spcBef>
                <a:spcPts val="1200"/>
              </a:spcBef>
              <a:buFont typeface="Arial" panose="020B0604020202020204" pitchFamily="34" charset="0"/>
              <a:buChar char="•"/>
            </a:pPr>
            <a:r>
              <a:rPr lang="en-US" sz="2600" dirty="0"/>
              <a:t>Ensure fins will remain attached</a:t>
            </a:r>
          </a:p>
          <a:p>
            <a:pPr lvl="1">
              <a:spcBef>
                <a:spcPts val="1200"/>
              </a:spcBef>
              <a:buFont typeface="Arial" panose="020B0604020202020204" pitchFamily="34" charset="0"/>
              <a:buChar char="•"/>
            </a:pPr>
            <a:r>
              <a:rPr lang="en-US" sz="2600" dirty="0"/>
              <a:t>Ensure design is stable</a:t>
            </a:r>
          </a:p>
          <a:p>
            <a:pPr lvl="2">
              <a:spcBef>
                <a:spcPts val="1200"/>
              </a:spcBef>
              <a:buFont typeface="Calibri" panose="020F0502020204030204" pitchFamily="34" charset="0"/>
              <a:buChar char="‒"/>
            </a:pPr>
            <a:r>
              <a:rPr lang="en-US" sz="2600" dirty="0"/>
              <a:t>Via Analysis </a:t>
            </a:r>
            <a:r>
              <a:rPr lang="en-US" sz="2600" u="sng" dirty="0"/>
              <a:t>and</a:t>
            </a:r>
            <a:r>
              <a:rPr lang="en-US" sz="2600" dirty="0"/>
              <a:t> Pre-Flight Test</a:t>
            </a:r>
          </a:p>
          <a:p>
            <a:pPr lvl="1">
              <a:spcBef>
                <a:spcPts val="1200"/>
              </a:spcBef>
              <a:buFont typeface="Arial" panose="020B0604020202020204" pitchFamily="34" charset="0"/>
              <a:buChar char="•"/>
            </a:pPr>
            <a:r>
              <a:rPr lang="en-US" sz="2600" dirty="0"/>
              <a:t>Ensure rocket body is sufficiently stiff/strong</a:t>
            </a:r>
          </a:p>
          <a:p>
            <a:pPr lvl="1">
              <a:spcBef>
                <a:spcPts val="1200"/>
              </a:spcBef>
              <a:buFont typeface="Arial" panose="020B0604020202020204" pitchFamily="34" charset="0"/>
              <a:buChar char="•"/>
            </a:pPr>
            <a:r>
              <a:rPr lang="en-US" sz="2600" dirty="0"/>
              <a:t>Ensure recovery system will survive the deployment environment</a:t>
            </a:r>
          </a:p>
          <a:p>
            <a:pPr lvl="1">
              <a:spcBef>
                <a:spcPts val="1200"/>
              </a:spcBef>
              <a:buFont typeface="Arial" panose="020B0604020202020204" pitchFamily="34" charset="0"/>
              <a:buChar char="•"/>
            </a:pPr>
            <a:r>
              <a:rPr lang="en-US" sz="2600" dirty="0"/>
              <a:t>FAA rules must be followed (weight, materials, airspace, etc.)</a:t>
            </a:r>
          </a:p>
          <a:p>
            <a:pPr lvl="1">
              <a:spcBef>
                <a:spcPts val="1200"/>
              </a:spcBef>
              <a:buFont typeface="Arial" panose="020B0604020202020204" pitchFamily="34" charset="0"/>
              <a:buChar char="•"/>
            </a:pPr>
            <a:r>
              <a:rPr lang="en-US" sz="2600" dirty="0"/>
              <a:t>Have adequate field to launch from (Launch Range)</a:t>
            </a:r>
          </a:p>
          <a:p>
            <a:pPr lvl="1">
              <a:spcBef>
                <a:spcPts val="1200"/>
              </a:spcBef>
              <a:buFont typeface="Arial" panose="020B0604020202020204" pitchFamily="34" charset="0"/>
              <a:buChar char="•"/>
            </a:pPr>
            <a:r>
              <a:rPr lang="en-US" sz="2600" dirty="0">
                <a:solidFill>
                  <a:srgbClr val="FF0000"/>
                </a:solidFill>
              </a:rPr>
              <a:t>NEVER, NEVER, NEVER build your own rocket motors</a:t>
            </a:r>
          </a:p>
        </p:txBody>
      </p:sp>
      <p:sp>
        <p:nvSpPr>
          <p:cNvPr id="4" name="Slide Number Placeholder 3"/>
          <p:cNvSpPr>
            <a:spLocks noGrp="1"/>
          </p:cNvSpPr>
          <p:nvPr>
            <p:ph type="sldNum" sz="quarter" idx="12"/>
          </p:nvPr>
        </p:nvSpPr>
        <p:spPr/>
        <p:txBody>
          <a:bodyPr/>
          <a:lstStyle/>
          <a:p>
            <a:fld id="{AACA61AA-CFBF-4517-85C6-8C6E98F4C8C7}" type="slidenum">
              <a:rPr lang="en-US" smtClean="0"/>
              <a:t>5</a:t>
            </a:fld>
            <a:endParaRPr lang="en-US"/>
          </a:p>
        </p:txBody>
      </p:sp>
    </p:spTree>
    <p:extLst>
      <p:ext uri="{BB962C8B-B14F-4D97-AF65-F5344CB8AC3E}">
        <p14:creationId xmlns:p14="http://schemas.microsoft.com/office/powerpoint/2010/main" val="354728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5641" y="1916833"/>
            <a:ext cx="6304931" cy="1692771"/>
          </a:xfrm>
          <a:prstGeom prst="rect">
            <a:avLst/>
          </a:prstGeom>
          <a:noFill/>
        </p:spPr>
        <p:txBody>
          <a:bodyPr wrap="none" rtlCol="0">
            <a:spAutoFit/>
          </a:bodyPr>
          <a:lstStyle/>
          <a:p>
            <a:r>
              <a:rPr lang="en-US" sz="2400" b="1" dirty="0"/>
              <a:t> Moment              (ft²   </a:t>
            </a:r>
            <a:r>
              <a:rPr lang="en-US" sz="2400" b="1" dirty="0">
                <a:solidFill>
                  <a:schemeClr val="bg1">
                    <a:lumMod val="65000"/>
                  </a:schemeClr>
                </a:solidFill>
              </a:rPr>
              <a:t>x</a:t>
            </a:r>
            <a:r>
              <a:rPr lang="en-US" sz="2400" b="1" dirty="0"/>
              <a:t>   slug                                  )</a:t>
            </a:r>
            <a:endParaRPr lang="en-US" sz="2400" dirty="0"/>
          </a:p>
          <a:p>
            <a:r>
              <a:rPr lang="en-US" sz="2400" b="1" dirty="0"/>
              <a:t>      of          =     ---------------------------------------------</a:t>
            </a:r>
          </a:p>
          <a:p>
            <a:r>
              <a:rPr lang="en-US" sz="2400" b="1" dirty="0"/>
              <a:t>  Inertia                         (                             )</a:t>
            </a:r>
            <a:endParaRPr lang="en-US" sz="2400" dirty="0"/>
          </a:p>
          <a:p>
            <a:r>
              <a:rPr lang="en-US" sz="1600" dirty="0"/>
              <a:t> </a:t>
            </a:r>
          </a:p>
          <a:p>
            <a:endParaRPr lang="en-US" sz="1600" dirty="0"/>
          </a:p>
        </p:txBody>
      </p:sp>
      <p:sp>
        <p:nvSpPr>
          <p:cNvPr id="3" name="Slide Number Placeholder 2"/>
          <p:cNvSpPr>
            <a:spLocks noGrp="1"/>
          </p:cNvSpPr>
          <p:nvPr>
            <p:ph type="sldNum" sz="quarter" idx="12"/>
          </p:nvPr>
        </p:nvSpPr>
        <p:spPr/>
        <p:txBody>
          <a:bodyPr/>
          <a:lstStyle/>
          <a:p>
            <a:fld id="{7C13CA4A-A27E-4840-A545-17028F46AB89}" type="slidenum">
              <a:rPr lang="en-US" smtClean="0"/>
              <a:t>50</a:t>
            </a:fld>
            <a:endParaRPr lang="en-US" dirty="0"/>
          </a:p>
        </p:txBody>
      </p:sp>
      <p:sp>
        <p:nvSpPr>
          <p:cNvPr id="10" name="TextBox 9"/>
          <p:cNvSpPr txBox="1"/>
          <p:nvPr/>
        </p:nvSpPr>
        <p:spPr>
          <a:xfrm>
            <a:off x="2423592" y="512677"/>
            <a:ext cx="7488832" cy="461665"/>
          </a:xfrm>
          <a:prstGeom prst="rect">
            <a:avLst/>
          </a:prstGeom>
          <a:noFill/>
        </p:spPr>
        <p:txBody>
          <a:bodyPr wrap="square" rtlCol="0">
            <a:spAutoFit/>
          </a:bodyPr>
          <a:lstStyle/>
          <a:p>
            <a:r>
              <a:rPr lang="en-US" sz="2400" b="1" dirty="0"/>
              <a:t>Let’s do some quick Unit Analysis…</a:t>
            </a:r>
          </a:p>
        </p:txBody>
      </p:sp>
      <p:sp>
        <p:nvSpPr>
          <p:cNvPr id="11" name="TextBox 10"/>
          <p:cNvSpPr txBox="1"/>
          <p:nvPr/>
        </p:nvSpPr>
        <p:spPr>
          <a:xfrm>
            <a:off x="2869580" y="4341923"/>
            <a:ext cx="6628775" cy="830997"/>
          </a:xfrm>
          <a:prstGeom prst="rect">
            <a:avLst/>
          </a:prstGeom>
          <a:noFill/>
        </p:spPr>
        <p:txBody>
          <a:bodyPr wrap="square" rtlCol="0">
            <a:spAutoFit/>
          </a:bodyPr>
          <a:lstStyle/>
          <a:p>
            <a:r>
              <a:rPr lang="en-US" sz="2400" b="1" dirty="0"/>
              <a:t>So, the units of Moment of Inertia are </a:t>
            </a:r>
            <a:r>
              <a:rPr lang="en-US" sz="2400" b="1" dirty="0">
                <a:solidFill>
                  <a:srgbClr val="FF0000"/>
                </a:solidFill>
              </a:rPr>
              <a:t>Slug-ft</a:t>
            </a:r>
            <a:r>
              <a:rPr lang="en-US" sz="2400" b="1" baseline="30000" dirty="0">
                <a:solidFill>
                  <a:srgbClr val="FF0000"/>
                </a:solidFill>
              </a:rPr>
              <a:t>2</a:t>
            </a:r>
          </a:p>
          <a:p>
            <a:endParaRPr lang="en-US" sz="2400" b="1" dirty="0"/>
          </a:p>
        </p:txBody>
      </p:sp>
    </p:spTree>
    <p:extLst>
      <p:ext uri="{BB962C8B-B14F-4D97-AF65-F5344CB8AC3E}">
        <p14:creationId xmlns:p14="http://schemas.microsoft.com/office/powerpoint/2010/main" val="37652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42094"/>
          </a:xfrm>
        </p:spPr>
        <p:txBody>
          <a:bodyPr>
            <a:normAutofit/>
          </a:bodyPr>
          <a:lstStyle/>
          <a:p>
            <a:r>
              <a:rPr lang="en-US" sz="3200" dirty="0">
                <a:solidFill>
                  <a:srgbClr val="FF0000"/>
                </a:solidFill>
              </a:rPr>
              <a:t>Effects of Moment of Inertia</a:t>
            </a:r>
          </a:p>
        </p:txBody>
      </p:sp>
      <p:sp>
        <p:nvSpPr>
          <p:cNvPr id="3" name="Content Placeholder 2"/>
          <p:cNvSpPr>
            <a:spLocks noGrp="1"/>
          </p:cNvSpPr>
          <p:nvPr>
            <p:ph idx="1"/>
          </p:nvPr>
        </p:nvSpPr>
        <p:spPr>
          <a:xfrm>
            <a:off x="1163452" y="1196752"/>
            <a:ext cx="10081120" cy="4896544"/>
          </a:xfrm>
        </p:spPr>
        <p:txBody>
          <a:bodyPr>
            <a:normAutofit fontScale="85000" lnSpcReduction="10000"/>
          </a:bodyPr>
          <a:lstStyle/>
          <a:p>
            <a:pPr>
              <a:lnSpc>
                <a:spcPct val="120000"/>
              </a:lnSpc>
              <a:spcBef>
                <a:spcPts val="1200"/>
              </a:spcBef>
            </a:pPr>
            <a:r>
              <a:rPr lang="en-US" sz="2800" dirty="0"/>
              <a:t>A rocket with a higher moment of inertia will react to wind gusts slower</a:t>
            </a:r>
          </a:p>
          <a:p>
            <a:pPr lvl="1">
              <a:lnSpc>
                <a:spcPct val="120000"/>
              </a:lnSpc>
              <a:spcBef>
                <a:spcPts val="1200"/>
              </a:spcBef>
            </a:pPr>
            <a:r>
              <a:rPr lang="en-US" sz="2400" dirty="0"/>
              <a:t>Less wind sensitive (less wind cocking)</a:t>
            </a:r>
          </a:p>
          <a:p>
            <a:pPr>
              <a:lnSpc>
                <a:spcPct val="120000"/>
              </a:lnSpc>
              <a:spcBef>
                <a:spcPts val="1200"/>
              </a:spcBef>
            </a:pPr>
            <a:r>
              <a:rPr lang="en-US" sz="2800" dirty="0"/>
              <a:t>Oscillations (once they occur) will take longer to damp out</a:t>
            </a:r>
          </a:p>
          <a:p>
            <a:pPr lvl="1">
              <a:lnSpc>
                <a:spcPct val="120000"/>
              </a:lnSpc>
              <a:spcBef>
                <a:spcPts val="1200"/>
              </a:spcBef>
            </a:pPr>
            <a:r>
              <a:rPr lang="en-US" sz="2400" dirty="0"/>
              <a:t>Can result in higher average angle of attack over the course of the flight, and thus result in higher drag</a:t>
            </a:r>
          </a:p>
          <a:p>
            <a:pPr lvl="1">
              <a:lnSpc>
                <a:spcPct val="120000"/>
              </a:lnSpc>
              <a:spcBef>
                <a:spcPts val="1200"/>
              </a:spcBef>
            </a:pPr>
            <a:r>
              <a:rPr lang="en-US" sz="2400" dirty="0"/>
              <a:t>Higher drag tends to result in lower apogee</a:t>
            </a:r>
          </a:p>
          <a:p>
            <a:pPr>
              <a:lnSpc>
                <a:spcPct val="120000"/>
              </a:lnSpc>
              <a:spcBef>
                <a:spcPts val="1200"/>
              </a:spcBef>
            </a:pPr>
            <a:r>
              <a:rPr lang="en-US" sz="2800" dirty="0"/>
              <a:t>Resulting pitch rate could match the spin rate and the rocket could enter into roll/pitch coupling</a:t>
            </a:r>
          </a:p>
          <a:p>
            <a:pPr lvl="1">
              <a:lnSpc>
                <a:spcPct val="120000"/>
              </a:lnSpc>
              <a:spcBef>
                <a:spcPts val="1200"/>
              </a:spcBef>
            </a:pPr>
            <a:r>
              <a:rPr lang="en-US" sz="2400" dirty="0"/>
              <a:t>Results in even higher angle of attack</a:t>
            </a:r>
          </a:p>
          <a:p>
            <a:pPr lvl="1">
              <a:lnSpc>
                <a:spcPct val="120000"/>
              </a:lnSpc>
              <a:spcBef>
                <a:spcPts val="1200"/>
              </a:spcBef>
            </a:pPr>
            <a:r>
              <a:rPr lang="en-US" sz="2400" dirty="0"/>
              <a:t>Could lead to rocket break up</a:t>
            </a:r>
          </a:p>
        </p:txBody>
      </p:sp>
      <p:sp>
        <p:nvSpPr>
          <p:cNvPr id="4" name="Slide Number Placeholder 3"/>
          <p:cNvSpPr>
            <a:spLocks noGrp="1"/>
          </p:cNvSpPr>
          <p:nvPr>
            <p:ph type="sldNum" sz="quarter" idx="12"/>
          </p:nvPr>
        </p:nvSpPr>
        <p:spPr/>
        <p:txBody>
          <a:bodyPr/>
          <a:lstStyle/>
          <a:p>
            <a:fld id="{7C13CA4A-A27E-4840-A545-17028F46AB89}" type="slidenum">
              <a:rPr lang="en-US" smtClean="0"/>
              <a:t>51</a:t>
            </a:fld>
            <a:endParaRPr lang="en-US"/>
          </a:p>
        </p:txBody>
      </p:sp>
    </p:spTree>
    <p:extLst>
      <p:ext uri="{BB962C8B-B14F-4D97-AF65-F5344CB8AC3E}">
        <p14:creationId xmlns:p14="http://schemas.microsoft.com/office/powerpoint/2010/main" val="232307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78098"/>
          </a:xfrm>
        </p:spPr>
        <p:txBody>
          <a:bodyPr>
            <a:normAutofit/>
          </a:bodyPr>
          <a:lstStyle/>
          <a:p>
            <a:r>
              <a:rPr lang="en-US" sz="3200" dirty="0">
                <a:solidFill>
                  <a:srgbClr val="FF0000"/>
                </a:solidFill>
              </a:rPr>
              <a:t>Assessment of our Model Rocket</a:t>
            </a:r>
          </a:p>
        </p:txBody>
      </p:sp>
      <p:graphicFrame>
        <p:nvGraphicFramePr>
          <p:cNvPr id="5" name="Content Placeholder 4"/>
          <p:cNvGraphicFramePr>
            <a:graphicFrameLocks noGrp="1"/>
          </p:cNvGraphicFramePr>
          <p:nvPr>
            <p:ph idx="1"/>
            <p:extLst/>
          </p:nvPr>
        </p:nvGraphicFramePr>
        <p:xfrm>
          <a:off x="2701280" y="1628800"/>
          <a:ext cx="6599076" cy="1381760"/>
        </p:xfrm>
        <a:graphic>
          <a:graphicData uri="http://schemas.openxmlformats.org/drawingml/2006/table">
            <a:tbl>
              <a:tblPr firstRow="1" bandRow="1">
                <a:tableStyleId>{5C22544A-7EE6-4342-B048-85BDC9FD1C3A}</a:tableStyleId>
              </a:tblPr>
              <a:tblGrid>
                <a:gridCol w="2875438">
                  <a:extLst>
                    <a:ext uri="{9D8B030D-6E8A-4147-A177-3AD203B41FA5}">
                      <a16:colId xmlns:a16="http://schemas.microsoft.com/office/drawing/2014/main" val="20000"/>
                    </a:ext>
                  </a:extLst>
                </a:gridCol>
                <a:gridCol w="1861819">
                  <a:extLst>
                    <a:ext uri="{9D8B030D-6E8A-4147-A177-3AD203B41FA5}">
                      <a16:colId xmlns:a16="http://schemas.microsoft.com/office/drawing/2014/main" val="20001"/>
                    </a:ext>
                  </a:extLst>
                </a:gridCol>
                <a:gridCol w="1861819">
                  <a:extLst>
                    <a:ext uri="{9D8B030D-6E8A-4147-A177-3AD203B41FA5}">
                      <a16:colId xmlns:a16="http://schemas.microsoft.com/office/drawing/2014/main" val="20002"/>
                    </a:ext>
                  </a:extLst>
                </a:gridCol>
              </a:tblGrid>
              <a:tr h="370840">
                <a:tc>
                  <a:txBody>
                    <a:bodyPr/>
                    <a:lstStyle/>
                    <a:p>
                      <a:pPr algn="ctr"/>
                      <a:r>
                        <a:rPr lang="en-US" dirty="0"/>
                        <a:t>Configuration</a:t>
                      </a:r>
                    </a:p>
                  </a:txBody>
                  <a:tcPr/>
                </a:tc>
                <a:tc>
                  <a:txBody>
                    <a:bodyPr/>
                    <a:lstStyle/>
                    <a:p>
                      <a:pPr algn="ctr"/>
                      <a:r>
                        <a:rPr lang="en-US" dirty="0"/>
                        <a:t>Pitch MOI  (Slug*Ft</a:t>
                      </a:r>
                      <a:r>
                        <a:rPr lang="en-US" baseline="30000" dirty="0"/>
                        <a:t>2</a:t>
                      </a:r>
                      <a:r>
                        <a:rPr lang="en-US" dirty="0"/>
                        <a:t>)</a:t>
                      </a:r>
                    </a:p>
                  </a:txBody>
                  <a:tcPr/>
                </a:tc>
                <a:tc>
                  <a:txBody>
                    <a:bodyPr/>
                    <a:lstStyle/>
                    <a:p>
                      <a:pPr algn="ctr"/>
                      <a:r>
                        <a:rPr lang="en-US" dirty="0"/>
                        <a:t>Pitch</a:t>
                      </a:r>
                      <a:r>
                        <a:rPr lang="en-US" baseline="0" dirty="0"/>
                        <a:t> MOI</a:t>
                      </a:r>
                    </a:p>
                    <a:p>
                      <a:pPr algn="ctr"/>
                      <a:r>
                        <a:rPr lang="en-US" baseline="0" dirty="0"/>
                        <a:t>(Kg*m</a:t>
                      </a:r>
                      <a:r>
                        <a:rPr lang="en-US" baseline="30000" dirty="0"/>
                        <a:t>2</a:t>
                      </a:r>
                      <a:r>
                        <a:rPr lang="en-US" baseline="0" dirty="0"/>
                        <a:t>)</a:t>
                      </a:r>
                      <a:endParaRPr lang="en-US" dirty="0"/>
                    </a:p>
                  </a:txBody>
                  <a:tcPr/>
                </a:tc>
                <a:extLst>
                  <a:ext uri="{0D108BD9-81ED-4DB2-BD59-A6C34878D82A}">
                    <a16:rowId xmlns:a16="http://schemas.microsoft.com/office/drawing/2014/main" val="10000"/>
                  </a:ext>
                </a:extLst>
              </a:tr>
              <a:tr h="370840">
                <a:tc>
                  <a:txBody>
                    <a:bodyPr/>
                    <a:lstStyle/>
                    <a:p>
                      <a:r>
                        <a:rPr lang="en-US" baseline="0" dirty="0" err="1"/>
                        <a:t>OpenRocket</a:t>
                      </a:r>
                      <a:r>
                        <a:rPr lang="en-US" baseline="0" dirty="0"/>
                        <a:t> Theoretical</a:t>
                      </a:r>
                      <a:endParaRPr lang="en-US" dirty="0"/>
                    </a:p>
                  </a:txBody>
                  <a:tcPr/>
                </a:tc>
                <a:tc>
                  <a:txBody>
                    <a:bodyPr/>
                    <a:lstStyle/>
                    <a:p>
                      <a:pPr algn="ctr"/>
                      <a:r>
                        <a:rPr lang="en-US" dirty="0"/>
                        <a:t>0.0121</a:t>
                      </a:r>
                    </a:p>
                  </a:txBody>
                  <a:tcPr/>
                </a:tc>
                <a:tc>
                  <a:txBody>
                    <a:bodyPr/>
                    <a:lstStyle/>
                    <a:p>
                      <a:pPr algn="ctr"/>
                      <a:r>
                        <a:rPr lang="en-US" dirty="0"/>
                        <a:t>0.0164</a:t>
                      </a:r>
                    </a:p>
                  </a:txBody>
                  <a:tcPr/>
                </a:tc>
                <a:extLst>
                  <a:ext uri="{0D108BD9-81ED-4DB2-BD59-A6C34878D82A}">
                    <a16:rowId xmlns:a16="http://schemas.microsoft.com/office/drawing/2014/main" val="10001"/>
                  </a:ext>
                </a:extLst>
              </a:tr>
              <a:tr h="370840">
                <a:tc>
                  <a:txBody>
                    <a:bodyPr/>
                    <a:lstStyle/>
                    <a:p>
                      <a:r>
                        <a:rPr lang="en-US" dirty="0"/>
                        <a:t>Measured</a:t>
                      </a:r>
                      <a:r>
                        <a:rPr lang="en-US" baseline="0" dirty="0"/>
                        <a:t> (Bifilar Pendulum)</a:t>
                      </a:r>
                      <a:endParaRPr lang="en-US" dirty="0"/>
                    </a:p>
                  </a:txBody>
                  <a:tcPr/>
                </a:tc>
                <a:tc>
                  <a:txBody>
                    <a:bodyPr/>
                    <a:lstStyle/>
                    <a:p>
                      <a:pPr algn="ctr"/>
                      <a:r>
                        <a:rPr lang="en-US" dirty="0"/>
                        <a:t>0.0079</a:t>
                      </a:r>
                    </a:p>
                  </a:txBody>
                  <a:tcPr/>
                </a:tc>
                <a:tc>
                  <a:txBody>
                    <a:bodyPr/>
                    <a:lstStyle/>
                    <a:p>
                      <a:pPr algn="ctr"/>
                      <a:r>
                        <a:rPr lang="en-US" dirty="0"/>
                        <a:t>0.0108</a:t>
                      </a:r>
                    </a:p>
                  </a:txBody>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7C13CA4A-A27E-4840-A545-17028F46AB89}" type="slidenum">
              <a:rPr lang="en-US" smtClean="0"/>
              <a:t>52</a:t>
            </a:fld>
            <a:endParaRPr lang="en-US"/>
          </a:p>
        </p:txBody>
      </p:sp>
      <p:sp>
        <p:nvSpPr>
          <p:cNvPr id="6" name="TextBox 5"/>
          <p:cNvSpPr txBox="1"/>
          <p:nvPr/>
        </p:nvSpPr>
        <p:spPr>
          <a:xfrm>
            <a:off x="2927648" y="3356992"/>
            <a:ext cx="5940660" cy="369332"/>
          </a:xfrm>
          <a:prstGeom prst="rect">
            <a:avLst/>
          </a:prstGeom>
          <a:noFill/>
        </p:spPr>
        <p:txBody>
          <a:bodyPr wrap="square" rtlCol="0">
            <a:spAutoFit/>
          </a:bodyPr>
          <a:lstStyle/>
          <a:p>
            <a:r>
              <a:rPr lang="en-US" dirty="0"/>
              <a:t>This represents a 35% error…  Which one should we believe?</a:t>
            </a:r>
          </a:p>
        </p:txBody>
      </p:sp>
    </p:spTree>
    <p:extLst>
      <p:ext uri="{BB962C8B-B14F-4D97-AF65-F5344CB8AC3E}">
        <p14:creationId xmlns:p14="http://schemas.microsoft.com/office/powerpoint/2010/main" val="167921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152636"/>
            <a:ext cx="8229600" cy="670086"/>
          </a:xfrm>
        </p:spPr>
        <p:txBody>
          <a:bodyPr>
            <a:normAutofit/>
          </a:bodyPr>
          <a:lstStyle/>
          <a:p>
            <a:r>
              <a:rPr lang="en-US" sz="3200" dirty="0">
                <a:solidFill>
                  <a:srgbClr val="FF0000"/>
                </a:solidFill>
              </a:rPr>
              <a:t>Theoretical calculation of Block MOI </a:t>
            </a:r>
          </a:p>
        </p:txBody>
      </p:sp>
      <p:sp>
        <p:nvSpPr>
          <p:cNvPr id="4" name="Slide Number Placeholder 3"/>
          <p:cNvSpPr>
            <a:spLocks noGrp="1"/>
          </p:cNvSpPr>
          <p:nvPr>
            <p:ph type="sldNum" sz="quarter" idx="12"/>
          </p:nvPr>
        </p:nvSpPr>
        <p:spPr/>
        <p:txBody>
          <a:bodyPr/>
          <a:lstStyle/>
          <a:p>
            <a:fld id="{7C13CA4A-A27E-4840-A545-17028F46AB89}" type="slidenum">
              <a:rPr lang="en-US" smtClean="0"/>
              <a:t>53</a:t>
            </a:fld>
            <a:endParaRPr lang="en-US"/>
          </a:p>
        </p:txBody>
      </p:sp>
      <p:sp>
        <p:nvSpPr>
          <p:cNvPr id="6" name="Cube 5"/>
          <p:cNvSpPr/>
          <p:nvPr/>
        </p:nvSpPr>
        <p:spPr>
          <a:xfrm>
            <a:off x="2324583" y="2988568"/>
            <a:ext cx="1728192" cy="1980220"/>
          </a:xfrm>
          <a:prstGeom prst="cube">
            <a:avLst>
              <a:gd name="adj" fmla="val 78765"/>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2603612" y="1952836"/>
            <a:ext cx="72008" cy="21962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611724" y="980728"/>
            <a:ext cx="72008" cy="219624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24584" y="4996993"/>
            <a:ext cx="423045" cy="369332"/>
          </a:xfrm>
          <a:prstGeom prst="rect">
            <a:avLst/>
          </a:prstGeom>
          <a:noFill/>
        </p:spPr>
        <p:txBody>
          <a:bodyPr wrap="square" rtlCol="0">
            <a:spAutoFit/>
          </a:bodyPr>
          <a:lstStyle/>
          <a:p>
            <a:r>
              <a:rPr lang="en-US" dirty="0"/>
              <a:t>W</a:t>
            </a:r>
          </a:p>
        </p:txBody>
      </p:sp>
      <p:sp>
        <p:nvSpPr>
          <p:cNvPr id="11" name="TextBox 10"/>
          <p:cNvSpPr txBox="1"/>
          <p:nvPr/>
        </p:nvSpPr>
        <p:spPr>
          <a:xfrm>
            <a:off x="3472210" y="4221088"/>
            <a:ext cx="423045" cy="369332"/>
          </a:xfrm>
          <a:prstGeom prst="rect">
            <a:avLst/>
          </a:prstGeom>
          <a:noFill/>
        </p:spPr>
        <p:txBody>
          <a:bodyPr wrap="square" rtlCol="0">
            <a:spAutoFit/>
          </a:bodyPr>
          <a:lstStyle/>
          <a:p>
            <a:r>
              <a:rPr lang="en-US" dirty="0"/>
              <a:t>L</a:t>
            </a:r>
          </a:p>
        </p:txBody>
      </p:sp>
      <p:sp>
        <p:nvSpPr>
          <p:cNvPr id="12" name="TextBox 11"/>
          <p:cNvSpPr txBox="1"/>
          <p:nvPr/>
        </p:nvSpPr>
        <p:spPr>
          <a:xfrm>
            <a:off x="4943872" y="1160748"/>
            <a:ext cx="4788532" cy="923330"/>
          </a:xfrm>
          <a:prstGeom prst="rect">
            <a:avLst/>
          </a:prstGeom>
          <a:noFill/>
        </p:spPr>
        <p:txBody>
          <a:bodyPr wrap="square" rtlCol="0">
            <a:spAutoFit/>
          </a:bodyPr>
          <a:lstStyle/>
          <a:p>
            <a:r>
              <a:rPr lang="en-US" dirty="0"/>
              <a:t>We can use a homogeneous block to test the accuracy of the Bifilar Pendulum.  A wood 2x4 serves as a good test article.</a:t>
            </a:r>
          </a:p>
        </p:txBody>
      </p:sp>
      <p:sp>
        <p:nvSpPr>
          <p:cNvPr id="13" name="TextBox 12"/>
          <p:cNvSpPr txBox="1"/>
          <p:nvPr/>
        </p:nvSpPr>
        <p:spPr>
          <a:xfrm>
            <a:off x="4943872" y="2276872"/>
            <a:ext cx="5292588" cy="3970318"/>
          </a:xfrm>
          <a:prstGeom prst="rect">
            <a:avLst/>
          </a:prstGeom>
          <a:noFill/>
        </p:spPr>
        <p:txBody>
          <a:bodyPr wrap="square" rtlCol="0">
            <a:spAutoFit/>
          </a:bodyPr>
          <a:lstStyle/>
          <a:p>
            <a:r>
              <a:rPr lang="en-US" dirty="0"/>
              <a:t>The following equation can be used to calculate the Moment of Inertia (MOI) about the block’s CG:</a:t>
            </a:r>
          </a:p>
          <a:p>
            <a:endParaRPr lang="en-US" dirty="0"/>
          </a:p>
          <a:p>
            <a:r>
              <a:rPr lang="en-US" dirty="0">
                <a:solidFill>
                  <a:srgbClr val="FF0000"/>
                </a:solidFill>
              </a:rPr>
              <a:t>                   1</a:t>
            </a:r>
          </a:p>
          <a:p>
            <a:r>
              <a:rPr lang="en-US" dirty="0">
                <a:solidFill>
                  <a:srgbClr val="FF0000"/>
                </a:solidFill>
              </a:rPr>
              <a:t>MOI  =    -------  Mass  x  ( W</a:t>
            </a:r>
            <a:r>
              <a:rPr lang="en-US" baseline="30000" dirty="0">
                <a:solidFill>
                  <a:srgbClr val="FF0000"/>
                </a:solidFill>
              </a:rPr>
              <a:t>2</a:t>
            </a:r>
            <a:r>
              <a:rPr lang="en-US" dirty="0">
                <a:solidFill>
                  <a:srgbClr val="FF0000"/>
                </a:solidFill>
              </a:rPr>
              <a:t>  +  L</a:t>
            </a:r>
            <a:r>
              <a:rPr lang="en-US" baseline="30000" dirty="0">
                <a:solidFill>
                  <a:srgbClr val="FF0000"/>
                </a:solidFill>
              </a:rPr>
              <a:t>2</a:t>
            </a:r>
            <a:r>
              <a:rPr lang="en-US" dirty="0">
                <a:solidFill>
                  <a:srgbClr val="FF0000"/>
                </a:solidFill>
              </a:rPr>
              <a:t> )</a:t>
            </a:r>
          </a:p>
          <a:p>
            <a:r>
              <a:rPr lang="en-US" dirty="0"/>
              <a:t>	</a:t>
            </a:r>
            <a:r>
              <a:rPr lang="en-US" dirty="0">
                <a:solidFill>
                  <a:srgbClr val="FF0000"/>
                </a:solidFill>
              </a:rPr>
              <a:t> 12</a:t>
            </a:r>
          </a:p>
          <a:p>
            <a:endParaRPr lang="en-US" dirty="0"/>
          </a:p>
          <a:p>
            <a:r>
              <a:rPr lang="en-US" dirty="0"/>
              <a:t>          =   0.08  x  0.89 Kg x [( 0.04 m)</a:t>
            </a:r>
            <a:r>
              <a:rPr lang="en-US" baseline="30000" dirty="0"/>
              <a:t>2</a:t>
            </a:r>
            <a:r>
              <a:rPr lang="en-US" dirty="0"/>
              <a:t> + (0.51 m)</a:t>
            </a:r>
            <a:r>
              <a:rPr lang="en-US" baseline="30000" dirty="0"/>
              <a:t>2</a:t>
            </a:r>
            <a:r>
              <a:rPr lang="en-US" dirty="0"/>
              <a:t>]</a:t>
            </a:r>
          </a:p>
          <a:p>
            <a:r>
              <a:rPr lang="en-US" dirty="0"/>
              <a:t>          </a:t>
            </a:r>
          </a:p>
          <a:p>
            <a:r>
              <a:rPr lang="en-US" dirty="0"/>
              <a:t>          =   0.08  x   0.89 Kg  x  0.26 m</a:t>
            </a:r>
            <a:r>
              <a:rPr lang="en-US" baseline="30000" dirty="0"/>
              <a:t>2</a:t>
            </a:r>
          </a:p>
          <a:p>
            <a:endParaRPr lang="en-US" dirty="0"/>
          </a:p>
          <a:p>
            <a:r>
              <a:rPr lang="en-US" dirty="0"/>
              <a:t>         </a:t>
            </a:r>
          </a:p>
          <a:p>
            <a:r>
              <a:rPr lang="en-US" dirty="0"/>
              <a:t> MOI =   </a:t>
            </a:r>
            <a:r>
              <a:rPr lang="en-US" u="sng" dirty="0"/>
              <a:t>0.01</a:t>
            </a:r>
            <a:r>
              <a:rPr lang="en-US" dirty="0"/>
              <a:t>85  Kg * m</a:t>
            </a:r>
            <a:r>
              <a:rPr lang="en-US" baseline="30000" dirty="0"/>
              <a:t>2</a:t>
            </a:r>
          </a:p>
          <a:p>
            <a:endParaRPr lang="en-US" dirty="0"/>
          </a:p>
        </p:txBody>
      </p:sp>
      <p:cxnSp>
        <p:nvCxnSpPr>
          <p:cNvPr id="15" name="Straight Connector 14"/>
          <p:cNvCxnSpPr/>
          <p:nvPr/>
        </p:nvCxnSpPr>
        <p:spPr>
          <a:xfrm>
            <a:off x="3107668" y="2456892"/>
            <a:ext cx="36004" cy="1224136"/>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79676" y="4473116"/>
            <a:ext cx="18002" cy="612068"/>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43573" y="5517232"/>
            <a:ext cx="1809203" cy="923330"/>
          </a:xfrm>
          <a:prstGeom prst="rect">
            <a:avLst/>
          </a:prstGeom>
          <a:noFill/>
        </p:spPr>
        <p:txBody>
          <a:bodyPr wrap="square" rtlCol="0">
            <a:spAutoFit/>
          </a:bodyPr>
          <a:lstStyle/>
          <a:p>
            <a:r>
              <a:rPr lang="en-US" dirty="0"/>
              <a:t>Mass =  0.89 Kg</a:t>
            </a:r>
          </a:p>
          <a:p>
            <a:r>
              <a:rPr lang="en-US" dirty="0"/>
              <a:t>W = 0.04 m</a:t>
            </a:r>
          </a:p>
          <a:p>
            <a:r>
              <a:rPr lang="en-US" dirty="0"/>
              <a:t>L = 0.51 m</a:t>
            </a:r>
          </a:p>
        </p:txBody>
      </p:sp>
      <p:sp>
        <p:nvSpPr>
          <p:cNvPr id="19" name="Rectangle 18"/>
          <p:cNvSpPr/>
          <p:nvPr/>
        </p:nvSpPr>
        <p:spPr>
          <a:xfrm>
            <a:off x="4872106" y="5433688"/>
            <a:ext cx="2664296" cy="5876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679262" y="902557"/>
            <a:ext cx="1932462" cy="923330"/>
          </a:xfrm>
          <a:prstGeom prst="rect">
            <a:avLst/>
          </a:prstGeom>
          <a:noFill/>
        </p:spPr>
        <p:txBody>
          <a:bodyPr wrap="square" rtlCol="0">
            <a:spAutoFit/>
          </a:bodyPr>
          <a:lstStyle/>
          <a:p>
            <a:r>
              <a:rPr lang="en-US" dirty="0"/>
              <a:t>The block’s CG will be at the middle of the block</a:t>
            </a:r>
          </a:p>
        </p:txBody>
      </p:sp>
      <p:sp>
        <p:nvSpPr>
          <p:cNvPr id="3" name="TextBox 2"/>
          <p:cNvSpPr txBox="1"/>
          <p:nvPr/>
        </p:nvSpPr>
        <p:spPr>
          <a:xfrm>
            <a:off x="2907395" y="2884294"/>
            <a:ext cx="544562" cy="369332"/>
          </a:xfrm>
          <a:prstGeom prst="rect">
            <a:avLst/>
          </a:prstGeom>
          <a:noFill/>
        </p:spPr>
        <p:txBody>
          <a:bodyPr wrap="square" rtlCol="0">
            <a:spAutoFit/>
          </a:bodyPr>
          <a:lstStyle/>
          <a:p>
            <a:r>
              <a:rPr lang="en-US" dirty="0"/>
              <a:t>CG</a:t>
            </a:r>
          </a:p>
        </p:txBody>
      </p:sp>
    </p:spTree>
    <p:extLst>
      <p:ext uri="{BB962C8B-B14F-4D97-AF65-F5344CB8AC3E}">
        <p14:creationId xmlns:p14="http://schemas.microsoft.com/office/powerpoint/2010/main" val="305961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6656" y="152636"/>
            <a:ext cx="8229600" cy="634082"/>
          </a:xfrm>
        </p:spPr>
        <p:txBody>
          <a:bodyPr>
            <a:normAutofit/>
          </a:bodyPr>
          <a:lstStyle/>
          <a:p>
            <a:r>
              <a:rPr lang="en-US" sz="3200" dirty="0">
                <a:solidFill>
                  <a:srgbClr val="FF0000"/>
                </a:solidFill>
              </a:rPr>
              <a:t>Bifilar Pendulum Measurement of Block MOI</a:t>
            </a:r>
          </a:p>
        </p:txBody>
      </p:sp>
      <p:sp>
        <p:nvSpPr>
          <p:cNvPr id="3" name="Slide Number Placeholder 2"/>
          <p:cNvSpPr>
            <a:spLocks noGrp="1"/>
          </p:cNvSpPr>
          <p:nvPr>
            <p:ph type="sldNum" sz="quarter" idx="12"/>
          </p:nvPr>
        </p:nvSpPr>
        <p:spPr/>
        <p:txBody>
          <a:bodyPr/>
          <a:lstStyle/>
          <a:p>
            <a:fld id="{7C13CA4A-A27E-4840-A545-17028F46AB89}" type="slidenum">
              <a:rPr lang="en-US" smtClean="0"/>
              <a:t>54</a:t>
            </a:fld>
            <a:endParaRPr lang="en-US"/>
          </a:p>
        </p:txBody>
      </p:sp>
      <p:sp>
        <p:nvSpPr>
          <p:cNvPr id="4" name="Rectangle 3"/>
          <p:cNvSpPr/>
          <p:nvPr/>
        </p:nvSpPr>
        <p:spPr>
          <a:xfrm>
            <a:off x="2229518" y="3429000"/>
            <a:ext cx="2700300"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553554" y="1016732"/>
            <a:ext cx="0" cy="241226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05782" y="1016732"/>
            <a:ext cx="0" cy="241226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03512" y="2087560"/>
            <a:ext cx="1052012" cy="369332"/>
          </a:xfrm>
          <a:prstGeom prst="rect">
            <a:avLst/>
          </a:prstGeom>
          <a:noFill/>
        </p:spPr>
        <p:txBody>
          <a:bodyPr wrap="square" rtlCol="0">
            <a:spAutoFit/>
          </a:bodyPr>
          <a:lstStyle/>
          <a:p>
            <a:r>
              <a:rPr lang="en-US" dirty="0"/>
              <a:t>L = 2 m</a:t>
            </a:r>
          </a:p>
        </p:txBody>
      </p:sp>
      <p:sp>
        <p:nvSpPr>
          <p:cNvPr id="12" name="TextBox 11"/>
          <p:cNvSpPr txBox="1"/>
          <p:nvPr/>
        </p:nvSpPr>
        <p:spPr>
          <a:xfrm>
            <a:off x="2877590" y="2957435"/>
            <a:ext cx="1296144" cy="369332"/>
          </a:xfrm>
          <a:prstGeom prst="rect">
            <a:avLst/>
          </a:prstGeom>
          <a:noFill/>
        </p:spPr>
        <p:txBody>
          <a:bodyPr wrap="square" rtlCol="0">
            <a:spAutoFit/>
          </a:bodyPr>
          <a:lstStyle/>
          <a:p>
            <a:r>
              <a:rPr lang="en-US" dirty="0"/>
              <a:t>D  = 0.46 m</a:t>
            </a:r>
          </a:p>
        </p:txBody>
      </p:sp>
      <p:sp>
        <p:nvSpPr>
          <p:cNvPr id="13" name="TextBox 12"/>
          <p:cNvSpPr txBox="1"/>
          <p:nvPr/>
        </p:nvSpPr>
        <p:spPr>
          <a:xfrm>
            <a:off x="2913594" y="3496362"/>
            <a:ext cx="1584176" cy="369332"/>
          </a:xfrm>
          <a:prstGeom prst="rect">
            <a:avLst/>
          </a:prstGeom>
          <a:noFill/>
        </p:spPr>
        <p:txBody>
          <a:bodyPr wrap="square" rtlCol="0">
            <a:spAutoFit/>
          </a:bodyPr>
          <a:lstStyle/>
          <a:p>
            <a:r>
              <a:rPr lang="en-US" dirty="0"/>
              <a:t>M = 0.89 Kg</a:t>
            </a:r>
          </a:p>
        </p:txBody>
      </p:sp>
      <p:graphicFrame>
        <p:nvGraphicFramePr>
          <p:cNvPr id="14" name="Table 13"/>
          <p:cNvGraphicFramePr>
            <a:graphicFrameLocks noGrp="1"/>
          </p:cNvGraphicFramePr>
          <p:nvPr>
            <p:extLst/>
          </p:nvPr>
        </p:nvGraphicFramePr>
        <p:xfrm>
          <a:off x="1847529" y="4293096"/>
          <a:ext cx="3192015" cy="1767840"/>
        </p:xfrm>
        <a:graphic>
          <a:graphicData uri="http://schemas.openxmlformats.org/drawingml/2006/table">
            <a:tbl>
              <a:tblPr firstRow="1" bandRow="1">
                <a:tableStyleId>{5C22544A-7EE6-4342-B048-85BDC9FD1C3A}</a:tableStyleId>
              </a:tblPr>
              <a:tblGrid>
                <a:gridCol w="1064005">
                  <a:extLst>
                    <a:ext uri="{9D8B030D-6E8A-4147-A177-3AD203B41FA5}">
                      <a16:colId xmlns:a16="http://schemas.microsoft.com/office/drawing/2014/main" val="20000"/>
                    </a:ext>
                  </a:extLst>
                </a:gridCol>
                <a:gridCol w="1064005">
                  <a:extLst>
                    <a:ext uri="{9D8B030D-6E8A-4147-A177-3AD203B41FA5}">
                      <a16:colId xmlns:a16="http://schemas.microsoft.com/office/drawing/2014/main" val="20001"/>
                    </a:ext>
                  </a:extLst>
                </a:gridCol>
                <a:gridCol w="1064005">
                  <a:extLst>
                    <a:ext uri="{9D8B030D-6E8A-4147-A177-3AD203B41FA5}">
                      <a16:colId xmlns:a16="http://schemas.microsoft.com/office/drawing/2014/main" val="20002"/>
                    </a:ext>
                  </a:extLst>
                </a:gridCol>
              </a:tblGrid>
              <a:tr h="459562">
                <a:tc>
                  <a:txBody>
                    <a:bodyPr/>
                    <a:lstStyle/>
                    <a:p>
                      <a:pPr algn="ctr"/>
                      <a:r>
                        <a:rPr lang="en-US" sz="1000" dirty="0"/>
                        <a:t>Trial</a:t>
                      </a:r>
                      <a:r>
                        <a:rPr lang="en-US" sz="1000" baseline="0" dirty="0"/>
                        <a:t>  </a:t>
                      </a:r>
                      <a:endParaRPr lang="en-US" sz="1000" dirty="0"/>
                    </a:p>
                  </a:txBody>
                  <a:tcPr/>
                </a:tc>
                <a:tc>
                  <a:txBody>
                    <a:bodyPr/>
                    <a:lstStyle/>
                    <a:p>
                      <a:pPr algn="ctr"/>
                      <a:r>
                        <a:rPr lang="en-US" sz="1000" dirty="0"/>
                        <a:t>Time</a:t>
                      </a:r>
                    </a:p>
                    <a:p>
                      <a:pPr algn="ctr"/>
                      <a:r>
                        <a:rPr lang="en-US" sz="1000" dirty="0"/>
                        <a:t> (sec for 4</a:t>
                      </a:r>
                      <a:r>
                        <a:rPr lang="en-US" sz="1000" baseline="0" dirty="0"/>
                        <a:t> oscillations)</a:t>
                      </a:r>
                      <a:endParaRPr lang="en-US" sz="1000" dirty="0"/>
                    </a:p>
                  </a:txBody>
                  <a:tcPr/>
                </a:tc>
                <a:tc>
                  <a:txBody>
                    <a:bodyPr/>
                    <a:lstStyle/>
                    <a:p>
                      <a:pPr algn="ctr"/>
                      <a:r>
                        <a:rPr lang="en-US" sz="1000" dirty="0"/>
                        <a:t>Period</a:t>
                      </a:r>
                    </a:p>
                    <a:p>
                      <a:pPr algn="ctr"/>
                      <a:r>
                        <a:rPr lang="en-US" sz="1000" dirty="0"/>
                        <a:t>(sec)</a:t>
                      </a:r>
                    </a:p>
                  </a:txBody>
                  <a:tcPr/>
                </a:tc>
                <a:extLst>
                  <a:ext uri="{0D108BD9-81ED-4DB2-BD59-A6C34878D82A}">
                    <a16:rowId xmlns:a16="http://schemas.microsoft.com/office/drawing/2014/main" val="10000"/>
                  </a:ext>
                </a:extLst>
              </a:tr>
              <a:tr h="204250">
                <a:tc>
                  <a:txBody>
                    <a:bodyPr/>
                    <a:lstStyle/>
                    <a:p>
                      <a:pPr algn="ctr"/>
                      <a:r>
                        <a:rPr lang="en-US" sz="1000" dirty="0"/>
                        <a:t>1</a:t>
                      </a:r>
                    </a:p>
                  </a:txBody>
                  <a:tcPr/>
                </a:tc>
                <a:tc>
                  <a:txBody>
                    <a:bodyPr/>
                    <a:lstStyle/>
                    <a:p>
                      <a:pPr algn="ctr"/>
                      <a:r>
                        <a:rPr lang="en-US" sz="1000" dirty="0"/>
                        <a:t>7.2</a:t>
                      </a:r>
                    </a:p>
                  </a:txBody>
                  <a:tcPr/>
                </a:tc>
                <a:tc>
                  <a:txBody>
                    <a:bodyPr/>
                    <a:lstStyle/>
                    <a:p>
                      <a:pPr algn="ctr"/>
                      <a:r>
                        <a:rPr lang="en-US" sz="1000" dirty="0"/>
                        <a:t>1.8</a:t>
                      </a:r>
                    </a:p>
                  </a:txBody>
                  <a:tcPr/>
                </a:tc>
                <a:extLst>
                  <a:ext uri="{0D108BD9-81ED-4DB2-BD59-A6C34878D82A}">
                    <a16:rowId xmlns:a16="http://schemas.microsoft.com/office/drawing/2014/main" val="10001"/>
                  </a:ext>
                </a:extLst>
              </a:tr>
              <a:tr h="204250">
                <a:tc>
                  <a:txBody>
                    <a:bodyPr/>
                    <a:lstStyle/>
                    <a:p>
                      <a:pPr algn="ctr"/>
                      <a:r>
                        <a:rPr lang="en-US" sz="1000" dirty="0"/>
                        <a:t>2</a:t>
                      </a:r>
                    </a:p>
                  </a:txBody>
                  <a:tcPr/>
                </a:tc>
                <a:tc>
                  <a:txBody>
                    <a:bodyPr/>
                    <a:lstStyle/>
                    <a:p>
                      <a:pPr algn="ctr"/>
                      <a:r>
                        <a:rPr lang="en-US" sz="1000" dirty="0"/>
                        <a:t>7.2</a:t>
                      </a:r>
                    </a:p>
                  </a:txBody>
                  <a:tcPr/>
                </a:tc>
                <a:tc>
                  <a:txBody>
                    <a:bodyPr/>
                    <a:lstStyle/>
                    <a:p>
                      <a:pPr algn="ctr"/>
                      <a:r>
                        <a:rPr lang="en-US" sz="1000" dirty="0"/>
                        <a:t>1.8</a:t>
                      </a:r>
                    </a:p>
                  </a:txBody>
                  <a:tcPr/>
                </a:tc>
                <a:extLst>
                  <a:ext uri="{0D108BD9-81ED-4DB2-BD59-A6C34878D82A}">
                    <a16:rowId xmlns:a16="http://schemas.microsoft.com/office/drawing/2014/main" val="10002"/>
                  </a:ext>
                </a:extLst>
              </a:tr>
              <a:tr h="204250">
                <a:tc>
                  <a:txBody>
                    <a:bodyPr/>
                    <a:lstStyle/>
                    <a:p>
                      <a:pPr algn="ctr"/>
                      <a:r>
                        <a:rPr lang="en-US" sz="1000" dirty="0"/>
                        <a:t>3</a:t>
                      </a:r>
                    </a:p>
                  </a:txBody>
                  <a:tcPr/>
                </a:tc>
                <a:tc>
                  <a:txBody>
                    <a:bodyPr/>
                    <a:lstStyle/>
                    <a:p>
                      <a:pPr algn="ctr"/>
                      <a:r>
                        <a:rPr lang="en-US" sz="1000" dirty="0"/>
                        <a:t>7.3</a:t>
                      </a:r>
                    </a:p>
                  </a:txBody>
                  <a:tcPr/>
                </a:tc>
                <a:tc>
                  <a:txBody>
                    <a:bodyPr/>
                    <a:lstStyle/>
                    <a:p>
                      <a:pPr algn="ctr"/>
                      <a:r>
                        <a:rPr lang="en-US" sz="1000" dirty="0"/>
                        <a:t>1.8</a:t>
                      </a:r>
                    </a:p>
                  </a:txBody>
                  <a:tcPr/>
                </a:tc>
                <a:extLst>
                  <a:ext uri="{0D108BD9-81ED-4DB2-BD59-A6C34878D82A}">
                    <a16:rowId xmlns:a16="http://schemas.microsoft.com/office/drawing/2014/main" val="10003"/>
                  </a:ext>
                </a:extLst>
              </a:tr>
              <a:tr h="204250">
                <a:tc>
                  <a:txBody>
                    <a:bodyPr/>
                    <a:lstStyle/>
                    <a:p>
                      <a:pPr algn="ctr"/>
                      <a:r>
                        <a:rPr lang="en-US" sz="1000" dirty="0"/>
                        <a:t>4</a:t>
                      </a:r>
                    </a:p>
                  </a:txBody>
                  <a:tcPr/>
                </a:tc>
                <a:tc>
                  <a:txBody>
                    <a:bodyPr/>
                    <a:lstStyle/>
                    <a:p>
                      <a:pPr algn="ctr"/>
                      <a:r>
                        <a:rPr lang="en-US" sz="1000" dirty="0"/>
                        <a:t>7.4</a:t>
                      </a:r>
                    </a:p>
                  </a:txBody>
                  <a:tcPr/>
                </a:tc>
                <a:tc>
                  <a:txBody>
                    <a:bodyPr/>
                    <a:lstStyle/>
                    <a:p>
                      <a:pPr algn="ctr"/>
                      <a:r>
                        <a:rPr lang="en-US" sz="1000" dirty="0"/>
                        <a:t>1.9</a:t>
                      </a:r>
                    </a:p>
                  </a:txBody>
                  <a:tcPr/>
                </a:tc>
                <a:extLst>
                  <a:ext uri="{0D108BD9-81ED-4DB2-BD59-A6C34878D82A}">
                    <a16:rowId xmlns:a16="http://schemas.microsoft.com/office/drawing/2014/main" val="10004"/>
                  </a:ext>
                </a:extLst>
              </a:tr>
              <a:tr h="204250">
                <a:tc>
                  <a:txBody>
                    <a:bodyPr/>
                    <a:lstStyle/>
                    <a:p>
                      <a:pPr algn="ctr"/>
                      <a:r>
                        <a:rPr lang="en-US" sz="1000" dirty="0"/>
                        <a:t>5</a:t>
                      </a:r>
                    </a:p>
                  </a:txBody>
                  <a:tcPr/>
                </a:tc>
                <a:tc>
                  <a:txBody>
                    <a:bodyPr/>
                    <a:lstStyle/>
                    <a:p>
                      <a:pPr algn="ctr"/>
                      <a:r>
                        <a:rPr lang="en-US" sz="1000" dirty="0"/>
                        <a:t>7.2</a:t>
                      </a:r>
                    </a:p>
                  </a:txBody>
                  <a:tcPr/>
                </a:tc>
                <a:tc>
                  <a:txBody>
                    <a:bodyPr/>
                    <a:lstStyle/>
                    <a:p>
                      <a:pPr algn="ctr"/>
                      <a:r>
                        <a:rPr lang="en-US" sz="1000" dirty="0"/>
                        <a:t>1.8</a:t>
                      </a:r>
                    </a:p>
                  </a:txBody>
                  <a:tcPr/>
                </a:tc>
                <a:extLst>
                  <a:ext uri="{0D108BD9-81ED-4DB2-BD59-A6C34878D82A}">
                    <a16:rowId xmlns:a16="http://schemas.microsoft.com/office/drawing/2014/main" val="10005"/>
                  </a:ext>
                </a:extLst>
              </a:tr>
            </a:tbl>
          </a:graphicData>
        </a:graphic>
      </p:graphicFrame>
      <p:sp>
        <p:nvSpPr>
          <p:cNvPr id="17" name="TextBox 16"/>
          <p:cNvSpPr txBox="1"/>
          <p:nvPr/>
        </p:nvSpPr>
        <p:spPr>
          <a:xfrm>
            <a:off x="2495601" y="6125244"/>
            <a:ext cx="2015879" cy="307777"/>
          </a:xfrm>
          <a:prstGeom prst="rect">
            <a:avLst/>
          </a:prstGeom>
          <a:noFill/>
        </p:spPr>
        <p:txBody>
          <a:bodyPr wrap="square" rtlCol="0">
            <a:spAutoFit/>
          </a:bodyPr>
          <a:lstStyle/>
          <a:p>
            <a:r>
              <a:rPr lang="en-US" sz="1400" dirty="0"/>
              <a:t>Average Period = 1.8</a:t>
            </a:r>
          </a:p>
        </p:txBody>
      </p:sp>
      <p:cxnSp>
        <p:nvCxnSpPr>
          <p:cNvPr id="21" name="Straight Arrow Connector 20"/>
          <p:cNvCxnSpPr>
            <a:stCxn id="12" idx="3"/>
          </p:cNvCxnSpPr>
          <p:nvPr/>
        </p:nvCxnSpPr>
        <p:spPr>
          <a:xfrm>
            <a:off x="4173734" y="3142101"/>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2" idx="1"/>
          </p:cNvCxnSpPr>
          <p:nvPr/>
        </p:nvCxnSpPr>
        <p:spPr>
          <a:xfrm flipH="1">
            <a:off x="2553554" y="3142102"/>
            <a:ext cx="324036" cy="6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049498" y="1016733"/>
            <a:ext cx="0" cy="10559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049498" y="2528900"/>
            <a:ext cx="0" cy="900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231904" y="1159584"/>
            <a:ext cx="5220580" cy="4801314"/>
          </a:xfrm>
          <a:prstGeom prst="rect">
            <a:avLst/>
          </a:prstGeom>
          <a:noFill/>
        </p:spPr>
        <p:txBody>
          <a:bodyPr wrap="square" rtlCol="0">
            <a:spAutoFit/>
          </a:bodyPr>
          <a:lstStyle/>
          <a:p>
            <a:r>
              <a:rPr lang="en-US" dirty="0"/>
              <a:t>Using the Bifilar Pendulum Equation:</a:t>
            </a:r>
          </a:p>
          <a:p>
            <a:endParaRPr lang="en-US" dirty="0"/>
          </a:p>
          <a:p>
            <a:r>
              <a:rPr lang="en-US" dirty="0"/>
              <a:t>                   D (m)</a:t>
            </a:r>
            <a:r>
              <a:rPr lang="en-US" baseline="30000" dirty="0"/>
              <a:t>2</a:t>
            </a:r>
            <a:r>
              <a:rPr lang="en-US" dirty="0"/>
              <a:t>   x  W (Kg*m/sec</a:t>
            </a:r>
            <a:r>
              <a:rPr lang="en-US" baseline="30000" dirty="0"/>
              <a:t>2</a:t>
            </a:r>
            <a:r>
              <a:rPr lang="en-US" dirty="0"/>
              <a:t>)  x   Period (sec)</a:t>
            </a:r>
            <a:r>
              <a:rPr lang="en-US" baseline="30000" dirty="0"/>
              <a:t>2</a:t>
            </a:r>
          </a:p>
          <a:p>
            <a:r>
              <a:rPr lang="en-US" dirty="0"/>
              <a:t>MOI  =    ----------------------------------------------------------</a:t>
            </a:r>
          </a:p>
          <a:p>
            <a:r>
              <a:rPr lang="en-US" dirty="0"/>
              <a:t>	              16   x   Pi </a:t>
            </a:r>
            <a:r>
              <a:rPr lang="en-US" baseline="30000" dirty="0"/>
              <a:t>2</a:t>
            </a:r>
            <a:r>
              <a:rPr lang="en-US" dirty="0"/>
              <a:t>  x    L (m)</a:t>
            </a:r>
          </a:p>
          <a:p>
            <a:endParaRPr lang="en-US" dirty="0"/>
          </a:p>
          <a:p>
            <a:r>
              <a:rPr lang="en-US" dirty="0"/>
              <a:t>             (0.46 m)</a:t>
            </a:r>
            <a:r>
              <a:rPr lang="en-US" baseline="30000" dirty="0"/>
              <a:t>2</a:t>
            </a:r>
            <a:r>
              <a:rPr lang="en-US" dirty="0"/>
              <a:t>  x  (0.89 Kg* 9.8 m/sec</a:t>
            </a:r>
            <a:r>
              <a:rPr lang="en-US" baseline="30000" dirty="0"/>
              <a:t>2</a:t>
            </a:r>
            <a:r>
              <a:rPr lang="en-US" dirty="0"/>
              <a:t>)  x  (1.8 sec)</a:t>
            </a:r>
            <a:r>
              <a:rPr lang="en-US" baseline="30000" dirty="0"/>
              <a:t>2</a:t>
            </a:r>
          </a:p>
          <a:p>
            <a:r>
              <a:rPr lang="en-US" dirty="0"/>
              <a:t>MOI  =    ----------------------------------------------------------</a:t>
            </a:r>
          </a:p>
          <a:p>
            <a:r>
              <a:rPr lang="en-US" dirty="0"/>
              <a:t>	              16   x   3.1416</a:t>
            </a:r>
            <a:r>
              <a:rPr lang="en-US" baseline="30000" dirty="0"/>
              <a:t>2</a:t>
            </a:r>
            <a:r>
              <a:rPr lang="en-US" dirty="0"/>
              <a:t>   x    2.0 m</a:t>
            </a:r>
          </a:p>
          <a:p>
            <a:endParaRPr lang="en-US" dirty="0"/>
          </a:p>
          <a:p>
            <a:r>
              <a:rPr lang="en-US" dirty="0"/>
              <a:t>                0.21 m</a:t>
            </a:r>
            <a:r>
              <a:rPr lang="en-US" baseline="30000" dirty="0"/>
              <a:t>2</a:t>
            </a:r>
            <a:r>
              <a:rPr lang="en-US" dirty="0"/>
              <a:t>  x  (0.89 Kg* 9.8 m/sec</a:t>
            </a:r>
            <a:r>
              <a:rPr lang="en-US" baseline="30000" dirty="0"/>
              <a:t>2</a:t>
            </a:r>
            <a:r>
              <a:rPr lang="en-US" dirty="0"/>
              <a:t>)  x   3.2 sec</a:t>
            </a:r>
            <a:r>
              <a:rPr lang="en-US" baseline="30000" dirty="0"/>
              <a:t>2</a:t>
            </a:r>
          </a:p>
          <a:p>
            <a:r>
              <a:rPr lang="en-US" dirty="0"/>
              <a:t>MOI  =    ----------------------------------------------------------</a:t>
            </a:r>
          </a:p>
          <a:p>
            <a:r>
              <a:rPr lang="en-US" dirty="0"/>
              <a:t>	              16   x   9.9   x    2.0 m</a:t>
            </a:r>
          </a:p>
          <a:p>
            <a:endParaRPr lang="en-US" dirty="0"/>
          </a:p>
          <a:p>
            <a:r>
              <a:rPr lang="en-US" dirty="0"/>
              <a:t>                   5.86  Kg*m</a:t>
            </a:r>
            <a:r>
              <a:rPr lang="en-US" baseline="30000" dirty="0"/>
              <a:t>2</a:t>
            </a:r>
          </a:p>
          <a:p>
            <a:r>
              <a:rPr lang="en-US" dirty="0"/>
              <a:t>          =    -------------------   =   </a:t>
            </a:r>
            <a:r>
              <a:rPr lang="en-US" u="sng" dirty="0"/>
              <a:t>0.01</a:t>
            </a:r>
            <a:r>
              <a:rPr lang="en-US" dirty="0"/>
              <a:t>85   =  MOI</a:t>
            </a:r>
          </a:p>
          <a:p>
            <a:r>
              <a:rPr lang="en-US" dirty="0"/>
              <a:t>                        316.8</a:t>
            </a:r>
          </a:p>
        </p:txBody>
      </p:sp>
      <p:cxnSp>
        <p:nvCxnSpPr>
          <p:cNvPr id="34" name="Straight Connector 33"/>
          <p:cNvCxnSpPr/>
          <p:nvPr/>
        </p:nvCxnSpPr>
        <p:spPr>
          <a:xfrm flipV="1">
            <a:off x="9876420" y="4005064"/>
            <a:ext cx="288032" cy="1440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8760296" y="4013448"/>
            <a:ext cx="288032" cy="1440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8688288" y="4581128"/>
            <a:ext cx="288032" cy="1440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400256" y="4013448"/>
            <a:ext cx="288032" cy="1440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7842194" y="5157193"/>
            <a:ext cx="1710190" cy="5876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11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98078"/>
          </a:xfrm>
        </p:spPr>
        <p:txBody>
          <a:bodyPr>
            <a:normAutofit/>
          </a:bodyPr>
          <a:lstStyle/>
          <a:p>
            <a:r>
              <a:rPr lang="en-US" sz="3200" dirty="0">
                <a:solidFill>
                  <a:srgbClr val="FF0000"/>
                </a:solidFill>
              </a:rPr>
              <a:t>Assessment of Block Comparison</a:t>
            </a:r>
          </a:p>
        </p:txBody>
      </p:sp>
      <p:sp>
        <p:nvSpPr>
          <p:cNvPr id="3" name="Slide Number Placeholder 2"/>
          <p:cNvSpPr>
            <a:spLocks noGrp="1"/>
          </p:cNvSpPr>
          <p:nvPr>
            <p:ph type="sldNum" sz="quarter" idx="12"/>
          </p:nvPr>
        </p:nvSpPr>
        <p:spPr/>
        <p:txBody>
          <a:bodyPr/>
          <a:lstStyle/>
          <a:p>
            <a:fld id="{7C13CA4A-A27E-4840-A545-17028F46AB89}" type="slidenum">
              <a:rPr lang="en-US" smtClean="0"/>
              <a:t>55</a:t>
            </a:fld>
            <a:endParaRPr lang="en-US"/>
          </a:p>
        </p:txBody>
      </p:sp>
      <p:sp>
        <p:nvSpPr>
          <p:cNvPr id="7" name="TextBox 6"/>
          <p:cNvSpPr txBox="1"/>
          <p:nvPr/>
        </p:nvSpPr>
        <p:spPr>
          <a:xfrm>
            <a:off x="2053694" y="1160748"/>
            <a:ext cx="8172908" cy="3416320"/>
          </a:xfrm>
          <a:prstGeom prst="rect">
            <a:avLst/>
          </a:prstGeom>
          <a:noFill/>
        </p:spPr>
        <p:txBody>
          <a:bodyPr wrap="square" rtlCol="0">
            <a:spAutoFit/>
          </a:bodyPr>
          <a:lstStyle/>
          <a:p>
            <a:r>
              <a:rPr lang="en-US" sz="2400" dirty="0"/>
              <a:t>For the wooden block test case:</a:t>
            </a:r>
          </a:p>
          <a:p>
            <a:endParaRPr lang="en-US" sz="2400" dirty="0"/>
          </a:p>
          <a:p>
            <a:r>
              <a:rPr lang="en-US" sz="2400" dirty="0"/>
              <a:t>	Theoretical:	0.0185 Kg * m</a:t>
            </a:r>
            <a:r>
              <a:rPr lang="en-US" sz="2400" baseline="30000" dirty="0"/>
              <a:t>2</a:t>
            </a:r>
            <a:endParaRPr lang="en-US" sz="2400" dirty="0"/>
          </a:p>
          <a:p>
            <a:endParaRPr lang="en-US" sz="2400" dirty="0"/>
          </a:p>
          <a:p>
            <a:r>
              <a:rPr lang="en-US" sz="2400" dirty="0"/>
              <a:t>	Measured:	0.0185 Kg * m</a:t>
            </a:r>
            <a:r>
              <a:rPr lang="en-US" sz="2400" baseline="30000" dirty="0"/>
              <a:t>2</a:t>
            </a:r>
            <a:endParaRPr lang="en-US" sz="2400" dirty="0"/>
          </a:p>
          <a:p>
            <a:endParaRPr lang="en-US" sz="2400" dirty="0"/>
          </a:p>
          <a:p>
            <a:r>
              <a:rPr lang="en-US" sz="2400" dirty="0"/>
              <a:t>So, the bifilar measurement matches a simple physical case that can be easily calculated… </a:t>
            </a:r>
          </a:p>
          <a:p>
            <a:endParaRPr lang="en-US" sz="2400" dirty="0"/>
          </a:p>
        </p:txBody>
      </p:sp>
      <p:sp>
        <p:nvSpPr>
          <p:cNvPr id="8" name="TextBox 7"/>
          <p:cNvSpPr txBox="1"/>
          <p:nvPr/>
        </p:nvSpPr>
        <p:spPr>
          <a:xfrm>
            <a:off x="2819636" y="5233082"/>
            <a:ext cx="6778610" cy="461665"/>
          </a:xfrm>
          <a:prstGeom prst="rect">
            <a:avLst/>
          </a:prstGeom>
          <a:noFill/>
        </p:spPr>
        <p:txBody>
          <a:bodyPr wrap="square" rtlCol="0">
            <a:spAutoFit/>
          </a:bodyPr>
          <a:lstStyle/>
          <a:p>
            <a:r>
              <a:rPr lang="en-US" sz="2400" dirty="0"/>
              <a:t>In this instance, which rocket value do you believe?</a:t>
            </a:r>
          </a:p>
        </p:txBody>
      </p:sp>
    </p:spTree>
    <p:extLst>
      <p:ext uri="{BB962C8B-B14F-4D97-AF65-F5344CB8AC3E}">
        <p14:creationId xmlns:p14="http://schemas.microsoft.com/office/powerpoint/2010/main" val="178134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98078"/>
          </a:xfrm>
        </p:spPr>
        <p:txBody>
          <a:bodyPr>
            <a:normAutofit/>
          </a:bodyPr>
          <a:lstStyle/>
          <a:p>
            <a:r>
              <a:rPr lang="en-US" sz="3200" dirty="0">
                <a:solidFill>
                  <a:srgbClr val="FF0000"/>
                </a:solidFill>
              </a:rPr>
              <a:t>Assessment</a:t>
            </a:r>
          </a:p>
        </p:txBody>
      </p:sp>
      <p:sp>
        <p:nvSpPr>
          <p:cNvPr id="3" name="Slide Number Placeholder 2"/>
          <p:cNvSpPr>
            <a:spLocks noGrp="1"/>
          </p:cNvSpPr>
          <p:nvPr>
            <p:ph type="sldNum" sz="quarter" idx="12"/>
          </p:nvPr>
        </p:nvSpPr>
        <p:spPr/>
        <p:txBody>
          <a:bodyPr/>
          <a:lstStyle/>
          <a:p>
            <a:fld id="{7C13CA4A-A27E-4840-A545-17028F46AB89}" type="slidenum">
              <a:rPr lang="en-US" smtClean="0"/>
              <a:t>56</a:t>
            </a:fld>
            <a:endParaRPr lang="en-US"/>
          </a:p>
        </p:txBody>
      </p:sp>
      <p:sp>
        <p:nvSpPr>
          <p:cNvPr id="4" name="TextBox 3"/>
          <p:cNvSpPr txBox="1"/>
          <p:nvPr/>
        </p:nvSpPr>
        <p:spPr>
          <a:xfrm>
            <a:off x="1091444" y="1132782"/>
            <a:ext cx="10333148" cy="4524315"/>
          </a:xfrm>
          <a:prstGeom prst="rect">
            <a:avLst/>
          </a:prstGeom>
          <a:noFill/>
        </p:spPr>
        <p:txBody>
          <a:bodyPr wrap="square" rtlCol="0">
            <a:spAutoFit/>
          </a:bodyPr>
          <a:lstStyle/>
          <a:p>
            <a:r>
              <a:rPr lang="en-US" sz="2400" dirty="0"/>
              <a:t>We know how we have derived the experimental MOI…</a:t>
            </a:r>
          </a:p>
          <a:p>
            <a:endParaRPr lang="en-US" sz="2400" dirty="0"/>
          </a:p>
          <a:p>
            <a:pPr marL="796925" indent="-285750">
              <a:buFont typeface="Arial" charset="0"/>
              <a:buChar char="•"/>
            </a:pPr>
            <a:r>
              <a:rPr lang="en-US" sz="2400" dirty="0"/>
              <a:t>Mass, lengths, distances, and time need to be measured accurately</a:t>
            </a:r>
          </a:p>
          <a:p>
            <a:pPr marL="796925" indent="-285750">
              <a:buFont typeface="Arial" charset="0"/>
              <a:buChar char="•"/>
            </a:pPr>
            <a:r>
              <a:rPr lang="en-US" sz="2400" dirty="0"/>
              <a:t>Bad data = bad experimental results</a:t>
            </a:r>
          </a:p>
          <a:p>
            <a:endParaRPr lang="en-US" sz="2400" dirty="0"/>
          </a:p>
          <a:p>
            <a:r>
              <a:rPr lang="en-US" sz="2400" dirty="0"/>
              <a:t>Without examining the computer code, we do not know how the program calculates the MOI</a:t>
            </a:r>
          </a:p>
          <a:p>
            <a:pPr marL="285750" indent="-285750">
              <a:buFont typeface="Arial" charset="0"/>
              <a:buChar char="•"/>
            </a:pPr>
            <a:endParaRPr lang="en-US" sz="2400" dirty="0"/>
          </a:p>
          <a:p>
            <a:pPr marL="796925" indent="-285750">
              <a:buFont typeface="Arial" charset="0"/>
              <a:buChar char="•"/>
            </a:pPr>
            <a:r>
              <a:rPr lang="en-US" sz="2400" dirty="0"/>
              <a:t>Is the method precise or just an approximation?</a:t>
            </a:r>
          </a:p>
          <a:p>
            <a:pPr marL="796925" indent="-285750">
              <a:buFont typeface="Arial" charset="0"/>
              <a:buChar char="•"/>
            </a:pPr>
            <a:r>
              <a:rPr lang="en-US" sz="2400" dirty="0"/>
              <a:t>The accuracy of the input data will affect the results</a:t>
            </a:r>
          </a:p>
          <a:p>
            <a:pPr marL="796925" indent="-285750">
              <a:buFont typeface="Arial" charset="0"/>
              <a:buChar char="•"/>
            </a:pPr>
            <a:r>
              <a:rPr lang="en-US" sz="2400" dirty="0"/>
              <a:t>Did you build the rocket with the exact materials assumed by the </a:t>
            </a:r>
            <a:r>
              <a:rPr lang="en-US" sz="2400" dirty="0" err="1"/>
              <a:t>OpenRocket</a:t>
            </a:r>
            <a:r>
              <a:rPr lang="en-US" sz="2400" dirty="0"/>
              <a:t> code?</a:t>
            </a:r>
          </a:p>
        </p:txBody>
      </p:sp>
    </p:spTree>
    <p:extLst>
      <p:ext uri="{BB962C8B-B14F-4D97-AF65-F5344CB8AC3E}">
        <p14:creationId xmlns:p14="http://schemas.microsoft.com/office/powerpoint/2010/main" val="155271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57</a:t>
            </a:fld>
            <a:endParaRPr lang="en-US"/>
          </a:p>
        </p:txBody>
      </p:sp>
      <p:sp>
        <p:nvSpPr>
          <p:cNvPr id="4" name="TextBox 3"/>
          <p:cNvSpPr txBox="1"/>
          <p:nvPr/>
        </p:nvSpPr>
        <p:spPr>
          <a:xfrm>
            <a:off x="2279576" y="1916832"/>
            <a:ext cx="7715200" cy="1938992"/>
          </a:xfrm>
          <a:prstGeom prst="rect">
            <a:avLst/>
          </a:prstGeom>
          <a:noFill/>
        </p:spPr>
        <p:txBody>
          <a:bodyPr wrap="square" rtlCol="0">
            <a:spAutoFit/>
          </a:bodyPr>
          <a:lstStyle/>
          <a:p>
            <a:r>
              <a:rPr lang="en-US" sz="2400" dirty="0">
                <a:solidFill>
                  <a:srgbClr val="0070C0"/>
                </a:solidFill>
              </a:rPr>
              <a:t>Something to consider:</a:t>
            </a:r>
          </a:p>
          <a:p>
            <a:endParaRPr lang="en-US" sz="2400" dirty="0">
              <a:solidFill>
                <a:srgbClr val="0070C0"/>
              </a:solidFill>
            </a:endParaRPr>
          </a:p>
          <a:p>
            <a:r>
              <a:rPr lang="en-US" sz="2400" dirty="0">
                <a:solidFill>
                  <a:srgbClr val="0070C0"/>
                </a:solidFill>
              </a:rPr>
              <a:t>Do the fins on the rocket affect the period of the oscillation?</a:t>
            </a:r>
          </a:p>
          <a:p>
            <a:endParaRPr lang="en-US" sz="2400" dirty="0">
              <a:solidFill>
                <a:srgbClr val="0070C0"/>
              </a:solidFill>
            </a:endParaRPr>
          </a:p>
          <a:p>
            <a:r>
              <a:rPr lang="en-US" sz="2400" dirty="0">
                <a:solidFill>
                  <a:srgbClr val="0070C0"/>
                </a:solidFill>
              </a:rPr>
              <a:t>Maybe an interesting experiment for the classroom…</a:t>
            </a:r>
          </a:p>
        </p:txBody>
      </p:sp>
    </p:spTree>
    <p:extLst>
      <p:ext uri="{BB962C8B-B14F-4D97-AF65-F5344CB8AC3E}">
        <p14:creationId xmlns:p14="http://schemas.microsoft.com/office/powerpoint/2010/main" val="59008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58</a:t>
            </a:fld>
            <a:endParaRPr lang="en-US"/>
          </a:p>
        </p:txBody>
      </p:sp>
      <p:sp>
        <p:nvSpPr>
          <p:cNvPr id="4" name="TextBox 3"/>
          <p:cNvSpPr txBox="1"/>
          <p:nvPr/>
        </p:nvSpPr>
        <p:spPr>
          <a:xfrm>
            <a:off x="3143672" y="2420889"/>
            <a:ext cx="6192688" cy="769441"/>
          </a:xfrm>
          <a:prstGeom prst="rect">
            <a:avLst/>
          </a:prstGeom>
          <a:noFill/>
        </p:spPr>
        <p:txBody>
          <a:bodyPr wrap="square" rtlCol="0">
            <a:spAutoFit/>
          </a:bodyPr>
          <a:lstStyle/>
          <a:p>
            <a:pPr algn="ctr"/>
            <a:r>
              <a:rPr lang="en-US" sz="4400" dirty="0">
                <a:solidFill>
                  <a:srgbClr val="FF0000"/>
                </a:solidFill>
              </a:rPr>
              <a:t>Rocket Motor Testing</a:t>
            </a:r>
          </a:p>
        </p:txBody>
      </p:sp>
    </p:spTree>
    <p:extLst>
      <p:ext uri="{BB962C8B-B14F-4D97-AF65-F5344CB8AC3E}">
        <p14:creationId xmlns:p14="http://schemas.microsoft.com/office/powerpoint/2010/main" val="381460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59</a:t>
            </a:fld>
            <a:endParaRPr lang="en-US"/>
          </a:p>
        </p:txBody>
      </p:sp>
      <p:sp>
        <p:nvSpPr>
          <p:cNvPr id="4" name="Title 1"/>
          <p:cNvSpPr txBox="1">
            <a:spLocks/>
          </p:cNvSpPr>
          <p:nvPr/>
        </p:nvSpPr>
        <p:spPr>
          <a:xfrm>
            <a:off x="1991460" y="188640"/>
            <a:ext cx="8229600" cy="6120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0000"/>
                </a:solidFill>
              </a:rPr>
              <a:t>Rocket Motor Performance</a:t>
            </a:r>
          </a:p>
        </p:txBody>
      </p:sp>
      <p:sp>
        <p:nvSpPr>
          <p:cNvPr id="5" name="TextBox 4"/>
          <p:cNvSpPr txBox="1"/>
          <p:nvPr/>
        </p:nvSpPr>
        <p:spPr>
          <a:xfrm>
            <a:off x="911424" y="1196753"/>
            <a:ext cx="10670976" cy="2677656"/>
          </a:xfrm>
          <a:prstGeom prst="rect">
            <a:avLst/>
          </a:prstGeom>
          <a:noFill/>
        </p:spPr>
        <p:txBody>
          <a:bodyPr wrap="square" rtlCol="0">
            <a:spAutoFit/>
          </a:bodyPr>
          <a:lstStyle/>
          <a:p>
            <a:r>
              <a:rPr lang="en-US" sz="2400" dirty="0"/>
              <a:t>We can rely on the published thrust curves for the rocket motors that we use in model rockets, but there is much to be learned from attempting to measure the thrust.</a:t>
            </a:r>
          </a:p>
          <a:p>
            <a:endParaRPr lang="en-US" sz="2400" dirty="0"/>
          </a:p>
          <a:p>
            <a:r>
              <a:rPr lang="en-US" sz="2400" dirty="0"/>
              <a:t>More complex (and costly) rocket motor test stands rely on load cells and data recoding devices.  Is it possible to develop a simple qualitative test stand using something almost everyone has – a cell phone?</a:t>
            </a:r>
          </a:p>
        </p:txBody>
      </p:sp>
    </p:spTree>
    <p:extLst>
      <p:ext uri="{BB962C8B-B14F-4D97-AF65-F5344CB8AC3E}">
        <p14:creationId xmlns:p14="http://schemas.microsoft.com/office/powerpoint/2010/main" val="154596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636"/>
            <a:ext cx="8229600" cy="706090"/>
          </a:xfrm>
        </p:spPr>
        <p:txBody>
          <a:bodyPr>
            <a:normAutofit/>
          </a:bodyPr>
          <a:lstStyle/>
          <a:p>
            <a:r>
              <a:rPr lang="en-US" sz="3200" dirty="0">
                <a:solidFill>
                  <a:srgbClr val="FF0000"/>
                </a:solidFill>
              </a:rPr>
              <a:t>Benefits of having a Rocket Program</a:t>
            </a:r>
          </a:p>
        </p:txBody>
      </p:sp>
      <p:sp>
        <p:nvSpPr>
          <p:cNvPr id="3" name="Content Placeholder 2"/>
          <p:cNvSpPr>
            <a:spLocks noGrp="1"/>
          </p:cNvSpPr>
          <p:nvPr>
            <p:ph idx="1"/>
          </p:nvPr>
        </p:nvSpPr>
        <p:spPr>
          <a:xfrm>
            <a:off x="1981200" y="944724"/>
            <a:ext cx="8229600" cy="5776751"/>
          </a:xfrm>
        </p:spPr>
        <p:txBody>
          <a:bodyPr>
            <a:normAutofit fontScale="55000" lnSpcReduction="20000"/>
          </a:bodyPr>
          <a:lstStyle/>
          <a:p>
            <a:pPr>
              <a:spcBef>
                <a:spcPts val="1200"/>
              </a:spcBef>
            </a:pPr>
            <a:r>
              <a:rPr lang="en-US" b="1" dirty="0"/>
              <a:t>Touches on many STEM disciplines</a:t>
            </a:r>
          </a:p>
          <a:p>
            <a:pPr lvl="1">
              <a:spcBef>
                <a:spcPts val="1200"/>
              </a:spcBef>
            </a:pPr>
            <a:r>
              <a:rPr lang="en-US" dirty="0"/>
              <a:t>Math (geometry, algebra, calculus, etc.)</a:t>
            </a:r>
          </a:p>
          <a:p>
            <a:pPr lvl="1">
              <a:spcBef>
                <a:spcPts val="1200"/>
              </a:spcBef>
            </a:pPr>
            <a:r>
              <a:rPr lang="en-US" dirty="0"/>
              <a:t>Physics</a:t>
            </a:r>
          </a:p>
          <a:p>
            <a:pPr lvl="1">
              <a:spcBef>
                <a:spcPts val="1200"/>
              </a:spcBef>
            </a:pPr>
            <a:r>
              <a:rPr lang="en-US" dirty="0"/>
              <a:t>Mechanical Design and Fabrication (real hands-on stuff)</a:t>
            </a:r>
          </a:p>
          <a:p>
            <a:pPr lvl="1">
              <a:spcBef>
                <a:spcPts val="1200"/>
              </a:spcBef>
            </a:pPr>
            <a:r>
              <a:rPr lang="en-US" dirty="0"/>
              <a:t>Electronics</a:t>
            </a:r>
          </a:p>
          <a:p>
            <a:pPr lvl="1">
              <a:spcBef>
                <a:spcPts val="1200"/>
              </a:spcBef>
            </a:pPr>
            <a:r>
              <a:rPr lang="en-US" dirty="0"/>
              <a:t>Computer Programming</a:t>
            </a:r>
          </a:p>
          <a:p>
            <a:pPr lvl="2">
              <a:spcBef>
                <a:spcPts val="1200"/>
              </a:spcBef>
              <a:buFont typeface="Wingdings" panose="05000000000000000000" pitchFamily="2" charset="2"/>
              <a:buChar char="§"/>
            </a:pPr>
            <a:r>
              <a:rPr lang="en-US" dirty="0"/>
              <a:t>Students can develop their own simple simulation software</a:t>
            </a:r>
          </a:p>
          <a:p>
            <a:pPr>
              <a:spcBef>
                <a:spcPts val="1200"/>
              </a:spcBef>
            </a:pPr>
            <a:r>
              <a:rPr lang="en-US" b="1" dirty="0"/>
              <a:t>Setting up a lab is a great learning experience</a:t>
            </a:r>
          </a:p>
          <a:p>
            <a:pPr lvl="1">
              <a:spcBef>
                <a:spcPts val="1200"/>
              </a:spcBef>
            </a:pPr>
            <a:r>
              <a:rPr lang="en-US" dirty="0"/>
              <a:t>What equipment is needed</a:t>
            </a:r>
          </a:p>
          <a:p>
            <a:pPr lvl="1">
              <a:spcBef>
                <a:spcPts val="1200"/>
              </a:spcBef>
            </a:pPr>
            <a:r>
              <a:rPr lang="en-US" dirty="0"/>
              <a:t>How are appropriate tests developed</a:t>
            </a:r>
          </a:p>
          <a:p>
            <a:pPr lvl="1">
              <a:spcBef>
                <a:spcPts val="1200"/>
              </a:spcBef>
            </a:pPr>
            <a:r>
              <a:rPr lang="en-US" dirty="0"/>
              <a:t>How are tests and analyses proven adequate or accurate</a:t>
            </a:r>
          </a:p>
          <a:p>
            <a:pPr>
              <a:spcBef>
                <a:spcPts val="1200"/>
              </a:spcBef>
            </a:pPr>
            <a:r>
              <a:rPr lang="en-US" b="1" dirty="0"/>
              <a:t>Students can participate in the design and construction of test equipment</a:t>
            </a:r>
          </a:p>
          <a:p>
            <a:pPr>
              <a:spcBef>
                <a:spcPts val="1200"/>
              </a:spcBef>
            </a:pPr>
            <a:r>
              <a:rPr lang="en-US" b="1" dirty="0"/>
              <a:t>Learn how to “test” and demonstrate why it is important</a:t>
            </a:r>
          </a:p>
          <a:p>
            <a:pPr>
              <a:spcBef>
                <a:spcPts val="1200"/>
              </a:spcBef>
            </a:pPr>
            <a:r>
              <a:rPr lang="en-US" b="1" dirty="0"/>
              <a:t>Hands-on and real-world</a:t>
            </a:r>
          </a:p>
          <a:p>
            <a:pPr lvl="1">
              <a:spcBef>
                <a:spcPts val="1200"/>
              </a:spcBef>
            </a:pPr>
            <a:r>
              <a:rPr lang="en-US" dirty="0"/>
              <a:t>Design, build, test real stuff…  Its not just a paper exercise</a:t>
            </a:r>
          </a:p>
        </p:txBody>
      </p:sp>
      <p:sp>
        <p:nvSpPr>
          <p:cNvPr id="4" name="Slide Number Placeholder 3"/>
          <p:cNvSpPr>
            <a:spLocks noGrp="1"/>
          </p:cNvSpPr>
          <p:nvPr>
            <p:ph type="sldNum" sz="quarter" idx="12"/>
          </p:nvPr>
        </p:nvSpPr>
        <p:spPr/>
        <p:txBody>
          <a:bodyPr/>
          <a:lstStyle/>
          <a:p>
            <a:fld id="{AACA61AA-CFBF-4517-85C6-8C6E98F4C8C7}" type="slidenum">
              <a:rPr lang="en-US" smtClean="0"/>
              <a:t>6</a:t>
            </a:fld>
            <a:endParaRPr lang="en-US"/>
          </a:p>
        </p:txBody>
      </p:sp>
    </p:spTree>
    <p:extLst>
      <p:ext uri="{BB962C8B-B14F-4D97-AF65-F5344CB8AC3E}">
        <p14:creationId xmlns:p14="http://schemas.microsoft.com/office/powerpoint/2010/main" val="54683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2387588" y="1808820"/>
            <a:ext cx="7236804"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AACA61AA-CFBF-4517-85C6-8C6E98F4C8C7}" type="slidenum">
              <a:rPr lang="en-US" smtClean="0"/>
              <a:t>60</a:t>
            </a:fld>
            <a:endParaRPr lang="en-US"/>
          </a:p>
        </p:txBody>
      </p:sp>
      <p:grpSp>
        <p:nvGrpSpPr>
          <p:cNvPr id="17" name="Group 16"/>
          <p:cNvGrpSpPr/>
          <p:nvPr/>
        </p:nvGrpSpPr>
        <p:grpSpPr>
          <a:xfrm>
            <a:off x="3575720" y="3501008"/>
            <a:ext cx="5292588" cy="1404156"/>
            <a:chOff x="2051720" y="3501008"/>
            <a:chExt cx="5292588" cy="1404156"/>
          </a:xfrm>
        </p:grpSpPr>
        <p:sp>
          <p:nvSpPr>
            <p:cNvPr id="4" name="Rectangle 3"/>
            <p:cNvSpPr/>
            <p:nvPr/>
          </p:nvSpPr>
          <p:spPr>
            <a:xfrm>
              <a:off x="2051720" y="4473116"/>
              <a:ext cx="529258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635896" y="3609020"/>
              <a:ext cx="2232248" cy="612068"/>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16200000">
              <a:off x="5814138" y="3717032"/>
              <a:ext cx="504056" cy="396044"/>
            </a:xfrm>
            <a:prstGeom prst="trapezoid">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995936" y="3501008"/>
              <a:ext cx="288032" cy="97210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220072" y="3501008"/>
              <a:ext cx="288032" cy="97210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3827748" y="1664804"/>
            <a:ext cx="216024" cy="3132348"/>
            <a:chOff x="2303748" y="1664804"/>
            <a:chExt cx="216024" cy="3132348"/>
          </a:xfrm>
        </p:grpSpPr>
        <p:sp>
          <p:nvSpPr>
            <p:cNvPr id="5" name="Rectangle 4"/>
            <p:cNvSpPr/>
            <p:nvPr/>
          </p:nvSpPr>
          <p:spPr>
            <a:xfrm>
              <a:off x="2303748" y="1664804"/>
              <a:ext cx="216024" cy="31323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339752" y="1772816"/>
              <a:ext cx="144016" cy="1080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339752" y="4617132"/>
              <a:ext cx="144016" cy="1080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8400256" y="1664804"/>
            <a:ext cx="216024" cy="3132348"/>
            <a:chOff x="6876256" y="1664804"/>
            <a:chExt cx="216024" cy="3132348"/>
          </a:xfrm>
        </p:grpSpPr>
        <p:sp>
          <p:nvSpPr>
            <p:cNvPr id="6" name="Rectangle 5"/>
            <p:cNvSpPr/>
            <p:nvPr/>
          </p:nvSpPr>
          <p:spPr>
            <a:xfrm>
              <a:off x="6876256" y="1664804"/>
              <a:ext cx="216024" cy="31323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912260" y="1772816"/>
              <a:ext cx="144016" cy="1080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912260" y="4617132"/>
              <a:ext cx="144016" cy="1080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itle 1"/>
          <p:cNvSpPr>
            <a:spLocks noGrp="1"/>
          </p:cNvSpPr>
          <p:nvPr>
            <p:ph type="title"/>
          </p:nvPr>
        </p:nvSpPr>
        <p:spPr>
          <a:xfrm>
            <a:off x="1991461" y="80628"/>
            <a:ext cx="8229600" cy="612068"/>
          </a:xfrm>
        </p:spPr>
        <p:txBody>
          <a:bodyPr>
            <a:normAutofit/>
          </a:bodyPr>
          <a:lstStyle/>
          <a:p>
            <a:r>
              <a:rPr lang="en-US" sz="3200" dirty="0">
                <a:solidFill>
                  <a:srgbClr val="FF0000"/>
                </a:solidFill>
              </a:rPr>
              <a:t>Motor Test Stand</a:t>
            </a:r>
          </a:p>
        </p:txBody>
      </p:sp>
      <p:sp>
        <p:nvSpPr>
          <p:cNvPr id="2" name="TextBox 1"/>
          <p:cNvSpPr txBox="1"/>
          <p:nvPr/>
        </p:nvSpPr>
        <p:spPr>
          <a:xfrm>
            <a:off x="2711624" y="5337213"/>
            <a:ext cx="7272808" cy="646331"/>
          </a:xfrm>
          <a:prstGeom prst="rect">
            <a:avLst/>
          </a:prstGeom>
          <a:noFill/>
        </p:spPr>
        <p:txBody>
          <a:bodyPr wrap="square" rtlCol="0">
            <a:spAutoFit/>
          </a:bodyPr>
          <a:lstStyle/>
          <a:p>
            <a:r>
              <a:rPr lang="en-US" dirty="0"/>
              <a:t>We can build a device that uses gravity as a spring.  This device is a pendulum test stand.  Its cheap and easy to build…</a:t>
            </a:r>
          </a:p>
        </p:txBody>
      </p:sp>
    </p:spTree>
    <p:extLst>
      <p:ext uri="{BB962C8B-B14F-4D97-AF65-F5344CB8AC3E}">
        <p14:creationId xmlns:p14="http://schemas.microsoft.com/office/powerpoint/2010/main" val="76155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2387588" y="1808820"/>
            <a:ext cx="7236804"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91461" y="80628"/>
            <a:ext cx="8229600" cy="612068"/>
          </a:xfrm>
        </p:spPr>
        <p:txBody>
          <a:bodyPr>
            <a:normAutofit/>
          </a:bodyPr>
          <a:lstStyle/>
          <a:p>
            <a:r>
              <a:rPr lang="en-US" sz="3200" dirty="0">
                <a:solidFill>
                  <a:srgbClr val="FF0000"/>
                </a:solidFill>
              </a:rPr>
              <a:t>Motor Test Stand</a:t>
            </a:r>
          </a:p>
        </p:txBody>
      </p:sp>
      <p:sp>
        <p:nvSpPr>
          <p:cNvPr id="3" name="Slide Number Placeholder 2"/>
          <p:cNvSpPr>
            <a:spLocks noGrp="1"/>
          </p:cNvSpPr>
          <p:nvPr>
            <p:ph type="sldNum" sz="quarter" idx="12"/>
          </p:nvPr>
        </p:nvSpPr>
        <p:spPr/>
        <p:txBody>
          <a:bodyPr/>
          <a:lstStyle/>
          <a:p>
            <a:fld id="{AACA61AA-CFBF-4517-85C6-8C6E98F4C8C7}" type="slidenum">
              <a:rPr lang="en-US" smtClean="0"/>
              <a:t>61</a:t>
            </a:fld>
            <a:endParaRPr lang="en-US"/>
          </a:p>
        </p:txBody>
      </p:sp>
      <p:grpSp>
        <p:nvGrpSpPr>
          <p:cNvPr id="20" name="Group 19"/>
          <p:cNvGrpSpPr/>
          <p:nvPr/>
        </p:nvGrpSpPr>
        <p:grpSpPr>
          <a:xfrm>
            <a:off x="2171564" y="3068960"/>
            <a:ext cx="5292588" cy="1404156"/>
            <a:chOff x="647564" y="3068960"/>
            <a:chExt cx="5292588" cy="1404156"/>
          </a:xfrm>
        </p:grpSpPr>
        <p:grpSp>
          <p:nvGrpSpPr>
            <p:cNvPr id="17" name="Group 16"/>
            <p:cNvGrpSpPr/>
            <p:nvPr/>
          </p:nvGrpSpPr>
          <p:grpSpPr>
            <a:xfrm>
              <a:off x="647564" y="3068960"/>
              <a:ext cx="5292588" cy="1404156"/>
              <a:chOff x="2051720" y="3501008"/>
              <a:chExt cx="5292588" cy="1404156"/>
            </a:xfrm>
          </p:grpSpPr>
          <p:sp>
            <p:nvSpPr>
              <p:cNvPr id="4" name="Rectangle 3"/>
              <p:cNvSpPr/>
              <p:nvPr/>
            </p:nvSpPr>
            <p:spPr>
              <a:xfrm>
                <a:off x="2051720" y="4473116"/>
                <a:ext cx="529258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635896" y="3609020"/>
                <a:ext cx="2232248" cy="612068"/>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16200000">
                <a:off x="5814138" y="3717032"/>
                <a:ext cx="504056" cy="396044"/>
              </a:xfrm>
              <a:prstGeom prst="trapezoid">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995936" y="3501008"/>
                <a:ext cx="288032" cy="97210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220072" y="3501008"/>
                <a:ext cx="288032" cy="97210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966986" y="3003346"/>
              <a:ext cx="843514" cy="985413"/>
            </a:xfrm>
            <a:prstGeom prst="rect">
              <a:avLst/>
            </a:prstGeom>
          </p:spPr>
        </p:pic>
      </p:grpSp>
      <p:grpSp>
        <p:nvGrpSpPr>
          <p:cNvPr id="15" name="Group 14"/>
          <p:cNvGrpSpPr/>
          <p:nvPr/>
        </p:nvGrpSpPr>
        <p:grpSpPr>
          <a:xfrm rot="1980000">
            <a:off x="3079146" y="1434958"/>
            <a:ext cx="216024" cy="3132348"/>
            <a:chOff x="2303748" y="1664804"/>
            <a:chExt cx="216024" cy="3132348"/>
          </a:xfrm>
        </p:grpSpPr>
        <p:sp>
          <p:nvSpPr>
            <p:cNvPr id="5" name="Rectangle 4"/>
            <p:cNvSpPr/>
            <p:nvPr/>
          </p:nvSpPr>
          <p:spPr>
            <a:xfrm>
              <a:off x="2303748" y="1664804"/>
              <a:ext cx="216024" cy="31323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339752" y="1772816"/>
              <a:ext cx="144016" cy="1080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339752" y="4617132"/>
              <a:ext cx="144016" cy="1080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rot="1980000">
            <a:off x="7759666" y="1434958"/>
            <a:ext cx="216024" cy="3132348"/>
            <a:chOff x="2303748" y="1664804"/>
            <a:chExt cx="216024" cy="3132348"/>
          </a:xfrm>
        </p:grpSpPr>
        <p:sp>
          <p:nvSpPr>
            <p:cNvPr id="22" name="Rectangle 21"/>
            <p:cNvSpPr/>
            <p:nvPr/>
          </p:nvSpPr>
          <p:spPr>
            <a:xfrm>
              <a:off x="2303748" y="1664804"/>
              <a:ext cx="216024" cy="31323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339752" y="1772816"/>
              <a:ext cx="144016" cy="1080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339752" y="4617132"/>
              <a:ext cx="144016" cy="1080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2711624" y="5337213"/>
            <a:ext cx="7272808" cy="646331"/>
          </a:xfrm>
          <a:prstGeom prst="rect">
            <a:avLst/>
          </a:prstGeom>
          <a:noFill/>
        </p:spPr>
        <p:txBody>
          <a:bodyPr wrap="square" rtlCol="0">
            <a:spAutoFit/>
          </a:bodyPr>
          <a:lstStyle/>
          <a:p>
            <a:r>
              <a:rPr lang="en-US" dirty="0"/>
              <a:t>We can build a device that uses gravity as a spring.  This device is a pendulum test stand.  Its cheap and easy to build…</a:t>
            </a:r>
          </a:p>
        </p:txBody>
      </p:sp>
    </p:spTree>
    <p:extLst>
      <p:ext uri="{BB962C8B-B14F-4D97-AF65-F5344CB8AC3E}">
        <p14:creationId xmlns:p14="http://schemas.microsoft.com/office/powerpoint/2010/main" val="343576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2387588" y="1808820"/>
            <a:ext cx="7236804"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91461" y="80628"/>
            <a:ext cx="8229600" cy="612068"/>
          </a:xfrm>
        </p:spPr>
        <p:txBody>
          <a:bodyPr>
            <a:normAutofit/>
          </a:bodyPr>
          <a:lstStyle/>
          <a:p>
            <a:r>
              <a:rPr lang="en-US" sz="3200" dirty="0">
                <a:solidFill>
                  <a:srgbClr val="FF0000"/>
                </a:solidFill>
              </a:rPr>
              <a:t>Trigonometry of the System</a:t>
            </a:r>
          </a:p>
        </p:txBody>
      </p:sp>
      <p:sp>
        <p:nvSpPr>
          <p:cNvPr id="3" name="Slide Number Placeholder 2"/>
          <p:cNvSpPr>
            <a:spLocks noGrp="1"/>
          </p:cNvSpPr>
          <p:nvPr>
            <p:ph type="sldNum" sz="quarter" idx="12"/>
          </p:nvPr>
        </p:nvSpPr>
        <p:spPr/>
        <p:txBody>
          <a:bodyPr/>
          <a:lstStyle/>
          <a:p>
            <a:fld id="{AACA61AA-CFBF-4517-85C6-8C6E98F4C8C7}" type="slidenum">
              <a:rPr lang="en-US" smtClean="0"/>
              <a:t>62</a:t>
            </a:fld>
            <a:endParaRPr lang="en-US"/>
          </a:p>
        </p:txBody>
      </p:sp>
      <p:grpSp>
        <p:nvGrpSpPr>
          <p:cNvPr id="20" name="Group 19"/>
          <p:cNvGrpSpPr/>
          <p:nvPr/>
        </p:nvGrpSpPr>
        <p:grpSpPr>
          <a:xfrm>
            <a:off x="2171564" y="3068960"/>
            <a:ext cx="5292588" cy="1404156"/>
            <a:chOff x="647564" y="3068960"/>
            <a:chExt cx="5292588" cy="1404156"/>
          </a:xfrm>
        </p:grpSpPr>
        <p:grpSp>
          <p:nvGrpSpPr>
            <p:cNvPr id="17" name="Group 16"/>
            <p:cNvGrpSpPr/>
            <p:nvPr/>
          </p:nvGrpSpPr>
          <p:grpSpPr>
            <a:xfrm>
              <a:off x="647564" y="3068960"/>
              <a:ext cx="5292588" cy="1404156"/>
              <a:chOff x="2051720" y="3501008"/>
              <a:chExt cx="5292588" cy="1404156"/>
            </a:xfrm>
          </p:grpSpPr>
          <p:sp>
            <p:nvSpPr>
              <p:cNvPr id="4" name="Rectangle 3"/>
              <p:cNvSpPr/>
              <p:nvPr/>
            </p:nvSpPr>
            <p:spPr>
              <a:xfrm>
                <a:off x="2051720" y="4473116"/>
                <a:ext cx="529258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635896" y="3609020"/>
                <a:ext cx="2232248" cy="612068"/>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16200000">
                <a:off x="5814138" y="3717032"/>
                <a:ext cx="504056" cy="396044"/>
              </a:xfrm>
              <a:prstGeom prst="trapezoid">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995936" y="3501008"/>
                <a:ext cx="288032" cy="97210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220072" y="3501008"/>
                <a:ext cx="288032" cy="97210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966986" y="3003346"/>
              <a:ext cx="843514" cy="985413"/>
            </a:xfrm>
            <a:prstGeom prst="rect">
              <a:avLst/>
            </a:prstGeom>
          </p:spPr>
        </p:pic>
      </p:grpSp>
      <p:grpSp>
        <p:nvGrpSpPr>
          <p:cNvPr id="15" name="Group 14"/>
          <p:cNvGrpSpPr/>
          <p:nvPr/>
        </p:nvGrpSpPr>
        <p:grpSpPr>
          <a:xfrm rot="1980000">
            <a:off x="3079146" y="1434958"/>
            <a:ext cx="216024" cy="3132348"/>
            <a:chOff x="2303748" y="1664804"/>
            <a:chExt cx="216024" cy="3132348"/>
          </a:xfrm>
        </p:grpSpPr>
        <p:sp>
          <p:nvSpPr>
            <p:cNvPr id="5" name="Rectangle 4"/>
            <p:cNvSpPr/>
            <p:nvPr/>
          </p:nvSpPr>
          <p:spPr>
            <a:xfrm>
              <a:off x="2303748" y="1664804"/>
              <a:ext cx="216024" cy="31323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339752" y="1772816"/>
              <a:ext cx="144016" cy="1080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339752" y="4617132"/>
              <a:ext cx="144016" cy="1080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rot="1980000">
            <a:off x="7759666" y="1434958"/>
            <a:ext cx="216024" cy="3132348"/>
            <a:chOff x="2303748" y="1664804"/>
            <a:chExt cx="216024" cy="3132348"/>
          </a:xfrm>
        </p:grpSpPr>
        <p:sp>
          <p:nvSpPr>
            <p:cNvPr id="22" name="Rectangle 21"/>
            <p:cNvSpPr/>
            <p:nvPr/>
          </p:nvSpPr>
          <p:spPr>
            <a:xfrm>
              <a:off x="2303748" y="1664804"/>
              <a:ext cx="216024" cy="31323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339752" y="1772816"/>
              <a:ext cx="144016" cy="1080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339752" y="4617132"/>
              <a:ext cx="144016" cy="1080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Arrow Connector 8"/>
          <p:cNvCxnSpPr>
            <a:stCxn id="24" idx="7"/>
          </p:cNvCxnSpPr>
          <p:nvPr/>
        </p:nvCxnSpPr>
        <p:spPr>
          <a:xfrm flipH="1">
            <a:off x="5987988" y="4204656"/>
            <a:ext cx="1158824" cy="16432"/>
          </a:xfrm>
          <a:prstGeom prst="straightConnector1">
            <a:avLst/>
          </a:prstGeom>
          <a:ln w="762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146812" y="4223280"/>
            <a:ext cx="20924" cy="1016160"/>
          </a:xfrm>
          <a:prstGeom prst="straightConnector1">
            <a:avLst/>
          </a:prstGeom>
          <a:ln w="762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079958" y="4221088"/>
            <a:ext cx="1061475" cy="900100"/>
          </a:xfrm>
          <a:prstGeom prst="straightConnector1">
            <a:avLst/>
          </a:prstGeom>
          <a:ln w="38100">
            <a:solidFill>
              <a:srgbClr val="00B0F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8632436" y="1878646"/>
            <a:ext cx="0" cy="2039165"/>
          </a:xfrm>
          <a:prstGeom prst="straightConnector1">
            <a:avLst/>
          </a:prstGeom>
          <a:ln w="38100">
            <a:solidFill>
              <a:srgbClr val="00B0F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6902184" y="4729324"/>
            <a:ext cx="178828" cy="99652"/>
            <a:chOff x="7108436" y="5239440"/>
            <a:chExt cx="271876" cy="169780"/>
          </a:xfrm>
        </p:grpSpPr>
        <p:sp>
          <p:nvSpPr>
            <p:cNvPr id="32" name="Oval 31"/>
            <p:cNvSpPr/>
            <p:nvPr/>
          </p:nvSpPr>
          <p:spPr>
            <a:xfrm>
              <a:off x="7108436" y="5239440"/>
              <a:ext cx="271876" cy="16978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a:stCxn id="32" idx="2"/>
              <a:endCxn id="32" idx="6"/>
            </p:cNvCxnSpPr>
            <p:nvPr/>
          </p:nvCxnSpPr>
          <p:spPr>
            <a:xfrm>
              <a:off x="7108436" y="5324330"/>
              <a:ext cx="27187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8397662" y="2267230"/>
            <a:ext cx="178828" cy="99652"/>
            <a:chOff x="7108436" y="5239440"/>
            <a:chExt cx="271876" cy="169780"/>
          </a:xfrm>
        </p:grpSpPr>
        <p:sp>
          <p:nvSpPr>
            <p:cNvPr id="37" name="Oval 36"/>
            <p:cNvSpPr/>
            <p:nvPr/>
          </p:nvSpPr>
          <p:spPr>
            <a:xfrm>
              <a:off x="7108436" y="5239440"/>
              <a:ext cx="271876" cy="16978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a:stCxn id="37" idx="2"/>
              <a:endCxn id="37" idx="6"/>
            </p:cNvCxnSpPr>
            <p:nvPr/>
          </p:nvCxnSpPr>
          <p:spPr>
            <a:xfrm>
              <a:off x="7108436" y="5324330"/>
              <a:ext cx="27187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p:cNvCxnSpPr/>
          <p:nvPr/>
        </p:nvCxnSpPr>
        <p:spPr>
          <a:xfrm flipH="1">
            <a:off x="7536160" y="1878644"/>
            <a:ext cx="1096276" cy="1617408"/>
          </a:xfrm>
          <a:prstGeom prst="straightConnector1">
            <a:avLst/>
          </a:prstGeom>
          <a:ln w="38100">
            <a:solidFill>
              <a:srgbClr val="00B0F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318792" y="4659178"/>
            <a:ext cx="1168284" cy="307777"/>
          </a:xfrm>
          <a:prstGeom prst="rect">
            <a:avLst/>
          </a:prstGeom>
          <a:noFill/>
        </p:spPr>
        <p:txBody>
          <a:bodyPr wrap="square" rtlCol="0">
            <a:spAutoFit/>
          </a:bodyPr>
          <a:lstStyle/>
          <a:p>
            <a:r>
              <a:rPr lang="en-US" sz="1400" dirty="0">
                <a:solidFill>
                  <a:srgbClr val="00B050"/>
                </a:solidFill>
              </a:rPr>
              <a:t>Dead Weight</a:t>
            </a:r>
          </a:p>
        </p:txBody>
      </p:sp>
      <p:sp>
        <p:nvSpPr>
          <p:cNvPr id="42" name="TextBox 41"/>
          <p:cNvSpPr txBox="1"/>
          <p:nvPr/>
        </p:nvSpPr>
        <p:spPr>
          <a:xfrm>
            <a:off x="4732846" y="4095075"/>
            <a:ext cx="1319549" cy="307777"/>
          </a:xfrm>
          <a:prstGeom prst="rect">
            <a:avLst/>
          </a:prstGeom>
          <a:noFill/>
        </p:spPr>
        <p:txBody>
          <a:bodyPr wrap="square" rtlCol="0">
            <a:spAutoFit/>
          </a:bodyPr>
          <a:lstStyle/>
          <a:p>
            <a:r>
              <a:rPr lang="en-US" sz="1400" b="1" dirty="0">
                <a:solidFill>
                  <a:srgbClr val="FFFF00"/>
                </a:solidFill>
              </a:rPr>
              <a:t>Needed Force</a:t>
            </a:r>
          </a:p>
        </p:txBody>
      </p:sp>
      <p:grpSp>
        <p:nvGrpSpPr>
          <p:cNvPr id="47" name="Group 46"/>
          <p:cNvGrpSpPr/>
          <p:nvPr/>
        </p:nvGrpSpPr>
        <p:grpSpPr>
          <a:xfrm>
            <a:off x="1991461" y="4810362"/>
            <a:ext cx="4680520" cy="923330"/>
            <a:chOff x="788986" y="5409220"/>
            <a:chExt cx="4680520" cy="923330"/>
          </a:xfrm>
        </p:grpSpPr>
        <p:sp>
          <p:nvSpPr>
            <p:cNvPr id="43" name="TextBox 42"/>
            <p:cNvSpPr txBox="1"/>
            <p:nvPr/>
          </p:nvSpPr>
          <p:spPr>
            <a:xfrm>
              <a:off x="788986" y="5409220"/>
              <a:ext cx="4680520" cy="923330"/>
            </a:xfrm>
            <a:prstGeom prst="rect">
              <a:avLst/>
            </a:prstGeom>
            <a:noFill/>
          </p:spPr>
          <p:txBody>
            <a:bodyPr wrap="square" rtlCol="0">
              <a:spAutoFit/>
            </a:bodyPr>
            <a:lstStyle/>
            <a:p>
              <a:r>
                <a:rPr lang="en-US" dirty="0"/>
                <a:t>                            </a:t>
              </a:r>
              <a:r>
                <a:rPr lang="en-US" dirty="0" err="1"/>
                <a:t>Opp</a:t>
              </a:r>
              <a:r>
                <a:rPr lang="en-US" dirty="0"/>
                <a:t>                  Needed Force</a:t>
              </a:r>
            </a:p>
            <a:p>
              <a:r>
                <a:rPr lang="en-US" dirty="0"/>
                <a:t>Tan (    )   =     ------------     =     ---------------------</a:t>
              </a:r>
            </a:p>
            <a:p>
              <a:r>
                <a:rPr lang="en-US" dirty="0"/>
                <a:t>	           </a:t>
              </a:r>
              <a:r>
                <a:rPr lang="en-US" dirty="0" err="1"/>
                <a:t>Adj</a:t>
              </a:r>
              <a:r>
                <a:rPr lang="en-US" dirty="0"/>
                <a:t>		  Dead Weight</a:t>
              </a:r>
            </a:p>
          </p:txBody>
        </p:sp>
        <p:grpSp>
          <p:nvGrpSpPr>
            <p:cNvPr id="44" name="Group 43"/>
            <p:cNvGrpSpPr/>
            <p:nvPr/>
          </p:nvGrpSpPr>
          <p:grpSpPr>
            <a:xfrm>
              <a:off x="1331640" y="5849628"/>
              <a:ext cx="178828" cy="99652"/>
              <a:chOff x="7108436" y="5239440"/>
              <a:chExt cx="271876" cy="169780"/>
            </a:xfrm>
          </p:grpSpPr>
          <p:sp>
            <p:nvSpPr>
              <p:cNvPr id="45" name="Oval 44"/>
              <p:cNvSpPr/>
              <p:nvPr/>
            </p:nvSpPr>
            <p:spPr>
              <a:xfrm>
                <a:off x="7108436" y="5239440"/>
                <a:ext cx="271876" cy="16978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a:stCxn id="45" idx="2"/>
                <a:endCxn id="45" idx="6"/>
              </p:cNvCxnSpPr>
              <p:nvPr/>
            </p:nvCxnSpPr>
            <p:spPr>
              <a:xfrm>
                <a:off x="7108436" y="5324330"/>
                <a:ext cx="27187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p:cNvGrpSpPr/>
          <p:nvPr/>
        </p:nvGrpSpPr>
        <p:grpSpPr>
          <a:xfrm>
            <a:off x="1991461" y="6004318"/>
            <a:ext cx="4680520" cy="369332"/>
            <a:chOff x="647564" y="5991728"/>
            <a:chExt cx="4680520" cy="369332"/>
          </a:xfrm>
        </p:grpSpPr>
        <p:sp>
          <p:nvSpPr>
            <p:cNvPr id="48" name="TextBox 47"/>
            <p:cNvSpPr txBox="1"/>
            <p:nvPr/>
          </p:nvSpPr>
          <p:spPr>
            <a:xfrm>
              <a:off x="647564" y="5991728"/>
              <a:ext cx="4680520" cy="369332"/>
            </a:xfrm>
            <a:prstGeom prst="rect">
              <a:avLst/>
            </a:prstGeom>
            <a:noFill/>
          </p:spPr>
          <p:txBody>
            <a:bodyPr wrap="square" rtlCol="0">
              <a:spAutoFit/>
            </a:bodyPr>
            <a:lstStyle/>
            <a:p>
              <a:r>
                <a:rPr lang="en-US" dirty="0"/>
                <a:t>Needed Force   =   Dead Weight   x   Tan (     )</a:t>
              </a:r>
            </a:p>
          </p:txBody>
        </p:sp>
        <p:grpSp>
          <p:nvGrpSpPr>
            <p:cNvPr id="49" name="Group 48"/>
            <p:cNvGrpSpPr/>
            <p:nvPr/>
          </p:nvGrpSpPr>
          <p:grpSpPr>
            <a:xfrm>
              <a:off x="4546763" y="6147302"/>
              <a:ext cx="178828" cy="99652"/>
              <a:chOff x="7108436" y="5239440"/>
              <a:chExt cx="271876" cy="169780"/>
            </a:xfrm>
          </p:grpSpPr>
          <p:sp>
            <p:nvSpPr>
              <p:cNvPr id="50" name="Oval 49"/>
              <p:cNvSpPr/>
              <p:nvPr/>
            </p:nvSpPr>
            <p:spPr>
              <a:xfrm>
                <a:off x="7108436" y="5239440"/>
                <a:ext cx="271876" cy="16978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a:stCxn id="50" idx="2"/>
                <a:endCxn id="50" idx="6"/>
              </p:cNvCxnSpPr>
              <p:nvPr/>
            </p:nvCxnSpPr>
            <p:spPr>
              <a:xfrm>
                <a:off x="7108436" y="5324330"/>
                <a:ext cx="27187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grpSp>
        <p:nvGrpSpPr>
          <p:cNvPr id="57" name="Group 56"/>
          <p:cNvGrpSpPr/>
          <p:nvPr/>
        </p:nvGrpSpPr>
        <p:grpSpPr>
          <a:xfrm>
            <a:off x="7464152" y="5257469"/>
            <a:ext cx="3140732" cy="923330"/>
            <a:chOff x="5643736" y="5661248"/>
            <a:chExt cx="3140732" cy="923330"/>
          </a:xfrm>
        </p:grpSpPr>
        <p:sp>
          <p:nvSpPr>
            <p:cNvPr id="53" name="TextBox 52"/>
            <p:cNvSpPr txBox="1"/>
            <p:nvPr/>
          </p:nvSpPr>
          <p:spPr>
            <a:xfrm>
              <a:off x="5643736" y="5661248"/>
              <a:ext cx="3140732" cy="923330"/>
            </a:xfrm>
            <a:prstGeom prst="rect">
              <a:avLst/>
            </a:prstGeom>
            <a:noFill/>
          </p:spPr>
          <p:txBody>
            <a:bodyPr wrap="square" rtlCol="0">
              <a:spAutoFit/>
            </a:bodyPr>
            <a:lstStyle/>
            <a:p>
              <a:r>
                <a:rPr lang="en-US" dirty="0"/>
                <a:t>“Needed Force” is the force needed to deflect the table a certain angle (       )</a:t>
              </a:r>
            </a:p>
          </p:txBody>
        </p:sp>
        <p:grpSp>
          <p:nvGrpSpPr>
            <p:cNvPr id="54" name="Group 53"/>
            <p:cNvGrpSpPr/>
            <p:nvPr/>
          </p:nvGrpSpPr>
          <p:grpSpPr>
            <a:xfrm>
              <a:off x="7124688" y="6356350"/>
              <a:ext cx="178828" cy="99652"/>
              <a:chOff x="7108436" y="5239440"/>
              <a:chExt cx="271876" cy="169780"/>
            </a:xfrm>
          </p:grpSpPr>
          <p:sp>
            <p:nvSpPr>
              <p:cNvPr id="55" name="Oval 54"/>
              <p:cNvSpPr/>
              <p:nvPr/>
            </p:nvSpPr>
            <p:spPr>
              <a:xfrm>
                <a:off x="7108436" y="5239440"/>
                <a:ext cx="271876" cy="16978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a:stCxn id="55" idx="2"/>
                <a:endCxn id="55" idx="6"/>
              </p:cNvCxnSpPr>
              <p:nvPr/>
            </p:nvCxnSpPr>
            <p:spPr>
              <a:xfrm>
                <a:off x="7108436" y="5324330"/>
                <a:ext cx="27187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sp>
        <p:nvSpPr>
          <p:cNvPr id="58" name="TextBox 57"/>
          <p:cNvSpPr txBox="1"/>
          <p:nvPr/>
        </p:nvSpPr>
        <p:spPr>
          <a:xfrm>
            <a:off x="2270538" y="745115"/>
            <a:ext cx="7671446" cy="646331"/>
          </a:xfrm>
          <a:prstGeom prst="rect">
            <a:avLst/>
          </a:prstGeom>
          <a:noFill/>
        </p:spPr>
        <p:txBody>
          <a:bodyPr wrap="square" rtlCol="0">
            <a:spAutoFit/>
          </a:bodyPr>
          <a:lstStyle/>
          <a:p>
            <a:r>
              <a:rPr lang="en-US" dirty="0"/>
              <a:t>We are going to have to use some math to determine how much the table will move (rise) for a given amount of horizontal force applied…</a:t>
            </a:r>
          </a:p>
        </p:txBody>
      </p:sp>
    </p:spTree>
    <p:extLst>
      <p:ext uri="{BB962C8B-B14F-4D97-AF65-F5344CB8AC3E}">
        <p14:creationId xmlns:p14="http://schemas.microsoft.com/office/powerpoint/2010/main" val="644009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63</a:t>
            </a:fld>
            <a:endParaRPr lang="en-US"/>
          </a:p>
        </p:txBody>
      </p:sp>
      <p:cxnSp>
        <p:nvCxnSpPr>
          <p:cNvPr id="7" name="Straight Connector 6"/>
          <p:cNvCxnSpPr/>
          <p:nvPr/>
        </p:nvCxnSpPr>
        <p:spPr>
          <a:xfrm flipH="1">
            <a:off x="5570118" y="1449913"/>
            <a:ext cx="2304256" cy="252028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3395701" y="58485"/>
            <a:ext cx="5818779" cy="73262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0000"/>
                </a:solidFill>
              </a:rPr>
              <a:t>Looking at Extreme Deflections…</a:t>
            </a:r>
          </a:p>
        </p:txBody>
      </p:sp>
      <p:cxnSp>
        <p:nvCxnSpPr>
          <p:cNvPr id="14" name="Straight Arrow Connector 13"/>
          <p:cNvCxnSpPr/>
          <p:nvPr/>
        </p:nvCxnSpPr>
        <p:spPr>
          <a:xfrm>
            <a:off x="5577768" y="4060203"/>
            <a:ext cx="0" cy="72008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334314" y="1899963"/>
            <a:ext cx="1029938" cy="369332"/>
          </a:xfrm>
          <a:prstGeom prst="rect">
            <a:avLst/>
          </a:prstGeom>
          <a:noFill/>
        </p:spPr>
        <p:txBody>
          <a:bodyPr wrap="square" rtlCol="0">
            <a:spAutoFit/>
          </a:bodyPr>
          <a:lstStyle/>
          <a:p>
            <a:r>
              <a:rPr lang="en-US" dirty="0" err="1"/>
              <a:t>Ang</a:t>
            </a:r>
            <a:r>
              <a:rPr lang="en-US" dirty="0"/>
              <a:t> = 45</a:t>
            </a:r>
          </a:p>
        </p:txBody>
      </p:sp>
      <p:sp>
        <p:nvSpPr>
          <p:cNvPr id="27" name="TextBox 26"/>
          <p:cNvSpPr txBox="1"/>
          <p:nvPr/>
        </p:nvSpPr>
        <p:spPr>
          <a:xfrm>
            <a:off x="5701855" y="4242275"/>
            <a:ext cx="1631726" cy="646331"/>
          </a:xfrm>
          <a:prstGeom prst="rect">
            <a:avLst/>
          </a:prstGeom>
          <a:noFill/>
        </p:spPr>
        <p:txBody>
          <a:bodyPr wrap="square" rtlCol="0">
            <a:spAutoFit/>
          </a:bodyPr>
          <a:lstStyle/>
          <a:p>
            <a:r>
              <a:rPr lang="en-US" dirty="0"/>
              <a:t>Platform Weight</a:t>
            </a:r>
          </a:p>
        </p:txBody>
      </p:sp>
      <p:cxnSp>
        <p:nvCxnSpPr>
          <p:cNvPr id="28" name="Straight Connector 27"/>
          <p:cNvCxnSpPr/>
          <p:nvPr/>
        </p:nvCxnSpPr>
        <p:spPr>
          <a:xfrm>
            <a:off x="5642127" y="4060203"/>
            <a:ext cx="2232247" cy="0"/>
          </a:xfrm>
          <a:prstGeom prst="line">
            <a:avLst/>
          </a:prstGeom>
          <a:ln w="57150">
            <a:solidFill>
              <a:srgbClr val="00B050"/>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158746" y="665795"/>
            <a:ext cx="2232248" cy="923330"/>
          </a:xfrm>
          <a:prstGeom prst="rect">
            <a:avLst/>
          </a:prstGeom>
          <a:noFill/>
        </p:spPr>
        <p:txBody>
          <a:bodyPr wrap="square" rtlCol="0">
            <a:spAutoFit/>
          </a:bodyPr>
          <a:lstStyle/>
          <a:p>
            <a:r>
              <a:rPr lang="en-US" dirty="0"/>
              <a:t>	        </a:t>
            </a:r>
            <a:r>
              <a:rPr lang="en-US" dirty="0" err="1"/>
              <a:t>Opp</a:t>
            </a:r>
            <a:endParaRPr lang="en-US" dirty="0"/>
          </a:p>
          <a:p>
            <a:r>
              <a:rPr lang="en-US" dirty="0"/>
              <a:t>Tan (</a:t>
            </a:r>
            <a:r>
              <a:rPr lang="en-US" dirty="0" err="1"/>
              <a:t>ang</a:t>
            </a:r>
            <a:r>
              <a:rPr lang="en-US" dirty="0"/>
              <a:t>)  =   ---------</a:t>
            </a:r>
          </a:p>
          <a:p>
            <a:r>
              <a:rPr lang="en-US" dirty="0"/>
              <a:t>	         </a:t>
            </a:r>
            <a:r>
              <a:rPr lang="en-US" dirty="0" err="1"/>
              <a:t>Adj</a:t>
            </a:r>
            <a:endParaRPr lang="en-US" dirty="0"/>
          </a:p>
        </p:txBody>
      </p:sp>
      <p:cxnSp>
        <p:nvCxnSpPr>
          <p:cNvPr id="33" name="Straight Connector 32"/>
          <p:cNvCxnSpPr/>
          <p:nvPr/>
        </p:nvCxnSpPr>
        <p:spPr>
          <a:xfrm flipH="1">
            <a:off x="9377840" y="1449913"/>
            <a:ext cx="90010" cy="252028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9358495" y="4073574"/>
            <a:ext cx="0" cy="72008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927790" y="1899963"/>
            <a:ext cx="910451" cy="369332"/>
          </a:xfrm>
          <a:prstGeom prst="rect">
            <a:avLst/>
          </a:prstGeom>
          <a:noFill/>
        </p:spPr>
        <p:txBody>
          <a:bodyPr wrap="square" rtlCol="0">
            <a:spAutoFit/>
          </a:bodyPr>
          <a:lstStyle/>
          <a:p>
            <a:r>
              <a:rPr lang="en-US" dirty="0" err="1"/>
              <a:t>Ang</a:t>
            </a:r>
            <a:r>
              <a:rPr lang="en-US" dirty="0"/>
              <a:t> = 0</a:t>
            </a:r>
          </a:p>
        </p:txBody>
      </p:sp>
      <p:sp>
        <p:nvSpPr>
          <p:cNvPr id="37" name="TextBox 36"/>
          <p:cNvSpPr txBox="1"/>
          <p:nvPr/>
        </p:nvSpPr>
        <p:spPr>
          <a:xfrm>
            <a:off x="8208690" y="4242276"/>
            <a:ext cx="1631726" cy="646331"/>
          </a:xfrm>
          <a:prstGeom prst="rect">
            <a:avLst/>
          </a:prstGeom>
          <a:noFill/>
        </p:spPr>
        <p:txBody>
          <a:bodyPr wrap="square" rtlCol="0">
            <a:spAutoFit/>
          </a:bodyPr>
          <a:lstStyle/>
          <a:p>
            <a:r>
              <a:rPr lang="en-US" dirty="0"/>
              <a:t>Platform Weight</a:t>
            </a:r>
          </a:p>
        </p:txBody>
      </p:sp>
      <p:cxnSp>
        <p:nvCxnSpPr>
          <p:cNvPr id="38" name="Straight Connector 37"/>
          <p:cNvCxnSpPr/>
          <p:nvPr/>
        </p:nvCxnSpPr>
        <p:spPr>
          <a:xfrm>
            <a:off x="9214479" y="4060203"/>
            <a:ext cx="253370" cy="0"/>
          </a:xfrm>
          <a:prstGeom prst="line">
            <a:avLst/>
          </a:prstGeom>
          <a:ln w="57150">
            <a:solidFill>
              <a:srgbClr val="00B050"/>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2070972" y="1435440"/>
            <a:ext cx="2876496" cy="1334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088975" y="1525450"/>
            <a:ext cx="0" cy="72008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65666" y="1589125"/>
            <a:ext cx="1112495" cy="369332"/>
          </a:xfrm>
          <a:prstGeom prst="rect">
            <a:avLst/>
          </a:prstGeom>
          <a:noFill/>
        </p:spPr>
        <p:txBody>
          <a:bodyPr wrap="square" rtlCol="0">
            <a:spAutoFit/>
          </a:bodyPr>
          <a:lstStyle/>
          <a:p>
            <a:r>
              <a:rPr lang="en-US" dirty="0" err="1"/>
              <a:t>Ang</a:t>
            </a:r>
            <a:r>
              <a:rPr lang="en-US" dirty="0"/>
              <a:t> = 90</a:t>
            </a:r>
          </a:p>
        </p:txBody>
      </p:sp>
      <p:sp>
        <p:nvSpPr>
          <p:cNvPr id="43" name="TextBox 42"/>
          <p:cNvSpPr txBox="1"/>
          <p:nvPr/>
        </p:nvSpPr>
        <p:spPr>
          <a:xfrm>
            <a:off x="2215936" y="1759384"/>
            <a:ext cx="1631726" cy="646331"/>
          </a:xfrm>
          <a:prstGeom prst="rect">
            <a:avLst/>
          </a:prstGeom>
          <a:noFill/>
        </p:spPr>
        <p:txBody>
          <a:bodyPr wrap="square" rtlCol="0">
            <a:spAutoFit/>
          </a:bodyPr>
          <a:lstStyle/>
          <a:p>
            <a:r>
              <a:rPr lang="en-US" dirty="0"/>
              <a:t>Platform Weight</a:t>
            </a:r>
          </a:p>
        </p:txBody>
      </p:sp>
      <p:cxnSp>
        <p:nvCxnSpPr>
          <p:cNvPr id="44" name="Straight Connector 43"/>
          <p:cNvCxnSpPr/>
          <p:nvPr/>
        </p:nvCxnSpPr>
        <p:spPr>
          <a:xfrm>
            <a:off x="2232991" y="1525450"/>
            <a:ext cx="2732480" cy="0"/>
          </a:xfrm>
          <a:prstGeom prst="line">
            <a:avLst/>
          </a:prstGeom>
          <a:ln w="57150">
            <a:solidFill>
              <a:srgbClr val="00B050"/>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933291" y="1435441"/>
            <a:ext cx="0" cy="262476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874373" y="1448812"/>
            <a:ext cx="0" cy="262476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676104" y="2604295"/>
            <a:ext cx="3202510" cy="1200329"/>
          </a:xfrm>
          <a:prstGeom prst="rect">
            <a:avLst/>
          </a:prstGeom>
          <a:noFill/>
        </p:spPr>
        <p:txBody>
          <a:bodyPr wrap="square" rtlCol="0">
            <a:spAutoFit/>
          </a:bodyPr>
          <a:lstStyle/>
          <a:p>
            <a:r>
              <a:rPr lang="en-US" dirty="0"/>
              <a:t>Horizontal force needed to keep the Platform Weight pushed all the way up  =  infinity (impossible)</a:t>
            </a:r>
          </a:p>
        </p:txBody>
      </p:sp>
      <p:sp>
        <p:nvSpPr>
          <p:cNvPr id="53" name="TextBox 52"/>
          <p:cNvSpPr txBox="1"/>
          <p:nvPr/>
        </p:nvSpPr>
        <p:spPr>
          <a:xfrm>
            <a:off x="7710405" y="5079046"/>
            <a:ext cx="2745169" cy="1200329"/>
          </a:xfrm>
          <a:prstGeom prst="rect">
            <a:avLst/>
          </a:prstGeom>
          <a:noFill/>
        </p:spPr>
        <p:txBody>
          <a:bodyPr wrap="square" rtlCol="0">
            <a:spAutoFit/>
          </a:bodyPr>
          <a:lstStyle/>
          <a:p>
            <a:r>
              <a:rPr lang="en-US" dirty="0"/>
              <a:t>Horizontal force needed to push the Platform Weight slightly upward  =  very small (essentially 0) </a:t>
            </a:r>
          </a:p>
        </p:txBody>
      </p:sp>
      <p:sp>
        <p:nvSpPr>
          <p:cNvPr id="54" name="TextBox 53"/>
          <p:cNvSpPr txBox="1"/>
          <p:nvPr/>
        </p:nvSpPr>
        <p:spPr>
          <a:xfrm>
            <a:off x="1769719" y="5053963"/>
            <a:ext cx="5490611" cy="461665"/>
          </a:xfrm>
          <a:prstGeom prst="rect">
            <a:avLst/>
          </a:prstGeom>
          <a:noFill/>
        </p:spPr>
        <p:txBody>
          <a:bodyPr wrap="square" rtlCol="0">
            <a:spAutoFit/>
          </a:bodyPr>
          <a:lstStyle/>
          <a:p>
            <a:r>
              <a:rPr lang="en-US" sz="2400" b="1" dirty="0">
                <a:solidFill>
                  <a:srgbClr val="FF0000"/>
                </a:solidFill>
              </a:rPr>
              <a:t>Force  =   Platform Weight   x   Tan (</a:t>
            </a:r>
            <a:r>
              <a:rPr lang="en-US" sz="2400" b="1" dirty="0" err="1">
                <a:solidFill>
                  <a:srgbClr val="FF0000"/>
                </a:solidFill>
              </a:rPr>
              <a:t>Ang</a:t>
            </a:r>
            <a:r>
              <a:rPr lang="en-US" sz="2400" b="1" dirty="0">
                <a:solidFill>
                  <a:srgbClr val="FF0000"/>
                </a:solidFill>
              </a:rPr>
              <a:t>)</a:t>
            </a:r>
          </a:p>
        </p:txBody>
      </p:sp>
      <p:sp>
        <p:nvSpPr>
          <p:cNvPr id="55" name="TextBox 54"/>
          <p:cNvSpPr txBox="1"/>
          <p:nvPr/>
        </p:nvSpPr>
        <p:spPr>
          <a:xfrm>
            <a:off x="2958702" y="5556876"/>
            <a:ext cx="3700038" cy="830997"/>
          </a:xfrm>
          <a:prstGeom prst="rect">
            <a:avLst/>
          </a:prstGeom>
          <a:noFill/>
        </p:spPr>
        <p:txBody>
          <a:bodyPr wrap="square" rtlCol="0">
            <a:spAutoFit/>
          </a:bodyPr>
          <a:lstStyle/>
          <a:p>
            <a:r>
              <a:rPr lang="en-US" sz="2400" dirty="0">
                <a:solidFill>
                  <a:srgbClr val="00B050"/>
                </a:solidFill>
              </a:rPr>
              <a:t>Tan (0 </a:t>
            </a:r>
            <a:r>
              <a:rPr lang="en-US" sz="2400" dirty="0" err="1">
                <a:solidFill>
                  <a:srgbClr val="00B050"/>
                </a:solidFill>
              </a:rPr>
              <a:t>deg</a:t>
            </a:r>
            <a:r>
              <a:rPr lang="en-US" sz="2400" dirty="0">
                <a:solidFill>
                  <a:srgbClr val="00B050"/>
                </a:solidFill>
              </a:rPr>
              <a:t>)    =   0</a:t>
            </a:r>
          </a:p>
          <a:p>
            <a:r>
              <a:rPr lang="en-US" sz="2400" dirty="0">
                <a:solidFill>
                  <a:srgbClr val="00B050"/>
                </a:solidFill>
              </a:rPr>
              <a:t>Tan (90 </a:t>
            </a:r>
            <a:r>
              <a:rPr lang="en-US" sz="2400" dirty="0" err="1">
                <a:solidFill>
                  <a:srgbClr val="00B050"/>
                </a:solidFill>
              </a:rPr>
              <a:t>deg</a:t>
            </a:r>
            <a:r>
              <a:rPr lang="en-US" sz="2400" dirty="0">
                <a:solidFill>
                  <a:srgbClr val="00B050"/>
                </a:solidFill>
              </a:rPr>
              <a:t>)  =  Infinity</a:t>
            </a:r>
          </a:p>
        </p:txBody>
      </p:sp>
      <p:cxnSp>
        <p:nvCxnSpPr>
          <p:cNvPr id="56" name="Straight Connector 55"/>
          <p:cNvCxnSpPr/>
          <p:nvPr/>
        </p:nvCxnSpPr>
        <p:spPr>
          <a:xfrm>
            <a:off x="9467850" y="1448781"/>
            <a:ext cx="0" cy="262476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82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CA61AA-CFBF-4517-85C6-8C6E98F4C8C7}" type="slidenum">
              <a:rPr lang="en-US" smtClean="0"/>
              <a:t>64</a:t>
            </a:fld>
            <a:endParaRPr lang="en-US"/>
          </a:p>
        </p:txBody>
      </p:sp>
      <p:pic>
        <p:nvPicPr>
          <p:cNvPr id="3" name="Picture 2"/>
          <p:cNvPicPr>
            <a:picLocks noChangeAspect="1"/>
          </p:cNvPicPr>
          <p:nvPr/>
        </p:nvPicPr>
        <p:blipFill>
          <a:blip r:embed="rId2"/>
          <a:stretch>
            <a:fillRect/>
          </a:stretch>
        </p:blipFill>
        <p:spPr>
          <a:xfrm>
            <a:off x="1781176" y="1069976"/>
            <a:ext cx="8429625" cy="5286375"/>
          </a:xfrm>
          <a:prstGeom prst="rect">
            <a:avLst/>
          </a:prstGeom>
        </p:spPr>
      </p:pic>
      <p:sp>
        <p:nvSpPr>
          <p:cNvPr id="4" name="TextBox 3"/>
          <p:cNvSpPr txBox="1"/>
          <p:nvPr/>
        </p:nvSpPr>
        <p:spPr>
          <a:xfrm>
            <a:off x="4043772" y="260649"/>
            <a:ext cx="4536504" cy="584775"/>
          </a:xfrm>
          <a:prstGeom prst="rect">
            <a:avLst/>
          </a:prstGeom>
          <a:noFill/>
        </p:spPr>
        <p:txBody>
          <a:bodyPr wrap="square" rtlCol="0">
            <a:spAutoFit/>
          </a:bodyPr>
          <a:lstStyle/>
          <a:p>
            <a:pPr algn="ctr"/>
            <a:r>
              <a:rPr lang="en-US" sz="3200" dirty="0">
                <a:solidFill>
                  <a:srgbClr val="FF0000"/>
                </a:solidFill>
              </a:rPr>
              <a:t>Estes C-6 Rocket Motor</a:t>
            </a:r>
          </a:p>
        </p:txBody>
      </p:sp>
      <p:sp>
        <p:nvSpPr>
          <p:cNvPr id="6" name="Oval 5"/>
          <p:cNvSpPr/>
          <p:nvPr/>
        </p:nvSpPr>
        <p:spPr>
          <a:xfrm>
            <a:off x="3935760" y="908720"/>
            <a:ext cx="935124" cy="86409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727848" y="4005064"/>
            <a:ext cx="4716524" cy="64807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200000">
            <a:off x="1604650" y="2717050"/>
            <a:ext cx="684076" cy="307777"/>
          </a:xfrm>
          <a:prstGeom prst="rect">
            <a:avLst/>
          </a:prstGeom>
          <a:noFill/>
        </p:spPr>
        <p:txBody>
          <a:bodyPr wrap="square" rtlCol="0">
            <a:spAutoFit/>
          </a:bodyPr>
          <a:lstStyle/>
          <a:p>
            <a:r>
              <a:rPr lang="en-US" sz="1400" dirty="0"/>
              <a:t>(</a:t>
            </a:r>
            <a:r>
              <a:rPr lang="en-US" sz="1400" dirty="0" err="1"/>
              <a:t>lbs</a:t>
            </a:r>
            <a:r>
              <a:rPr lang="en-US" sz="1400" dirty="0"/>
              <a:t>)</a:t>
            </a:r>
          </a:p>
        </p:txBody>
      </p:sp>
      <p:sp>
        <p:nvSpPr>
          <p:cNvPr id="9" name="TextBox 8"/>
          <p:cNvSpPr txBox="1"/>
          <p:nvPr/>
        </p:nvSpPr>
        <p:spPr>
          <a:xfrm>
            <a:off x="5087888" y="1484785"/>
            <a:ext cx="3132348" cy="461665"/>
          </a:xfrm>
          <a:prstGeom prst="rect">
            <a:avLst/>
          </a:prstGeom>
          <a:noFill/>
        </p:spPr>
        <p:txBody>
          <a:bodyPr wrap="square" rtlCol="0">
            <a:spAutoFit/>
          </a:bodyPr>
          <a:lstStyle/>
          <a:p>
            <a:r>
              <a:rPr lang="en-US" sz="2400" dirty="0">
                <a:solidFill>
                  <a:srgbClr val="00B0F0"/>
                </a:solidFill>
              </a:rPr>
              <a:t>Boost Thrust</a:t>
            </a:r>
          </a:p>
        </p:txBody>
      </p:sp>
      <p:sp>
        <p:nvSpPr>
          <p:cNvPr id="10" name="TextBox 9"/>
          <p:cNvSpPr txBox="1"/>
          <p:nvPr/>
        </p:nvSpPr>
        <p:spPr>
          <a:xfrm>
            <a:off x="5735960" y="4669447"/>
            <a:ext cx="3132348" cy="461665"/>
          </a:xfrm>
          <a:prstGeom prst="rect">
            <a:avLst/>
          </a:prstGeom>
          <a:noFill/>
        </p:spPr>
        <p:txBody>
          <a:bodyPr wrap="square" rtlCol="0">
            <a:spAutoFit/>
          </a:bodyPr>
          <a:lstStyle/>
          <a:p>
            <a:r>
              <a:rPr lang="en-US" sz="2400" dirty="0">
                <a:solidFill>
                  <a:srgbClr val="00B050"/>
                </a:solidFill>
              </a:rPr>
              <a:t>Sustainer Thrust</a:t>
            </a:r>
          </a:p>
        </p:txBody>
      </p:sp>
    </p:spTree>
    <p:extLst>
      <p:ext uri="{BB962C8B-B14F-4D97-AF65-F5344CB8AC3E}">
        <p14:creationId xmlns:p14="http://schemas.microsoft.com/office/powerpoint/2010/main" val="192814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CA61AA-CFBF-4517-85C6-8C6E98F4C8C7}" type="slidenum">
              <a:rPr lang="en-US" smtClean="0"/>
              <a:t>65</a:t>
            </a:fld>
            <a:endParaRPr lang="en-US"/>
          </a:p>
        </p:txBody>
      </p:sp>
      <p:pic>
        <p:nvPicPr>
          <p:cNvPr id="4" name="Picture 3"/>
          <p:cNvPicPr>
            <a:picLocks noChangeAspect="1"/>
          </p:cNvPicPr>
          <p:nvPr/>
        </p:nvPicPr>
        <p:blipFill>
          <a:blip r:embed="rId2"/>
          <a:stretch>
            <a:fillRect/>
          </a:stretch>
        </p:blipFill>
        <p:spPr>
          <a:xfrm>
            <a:off x="2569767" y="1304764"/>
            <a:ext cx="7052465" cy="4478058"/>
          </a:xfrm>
          <a:prstGeom prst="rect">
            <a:avLst/>
          </a:prstGeom>
        </p:spPr>
      </p:pic>
      <p:sp>
        <p:nvSpPr>
          <p:cNvPr id="5" name="TextBox 4"/>
          <p:cNvSpPr txBox="1"/>
          <p:nvPr/>
        </p:nvSpPr>
        <p:spPr>
          <a:xfrm>
            <a:off x="2569768" y="260648"/>
            <a:ext cx="7052465" cy="707886"/>
          </a:xfrm>
          <a:prstGeom prst="rect">
            <a:avLst/>
          </a:prstGeom>
          <a:noFill/>
        </p:spPr>
        <p:txBody>
          <a:bodyPr wrap="square" rtlCol="0">
            <a:spAutoFit/>
          </a:bodyPr>
          <a:lstStyle/>
          <a:p>
            <a:pPr algn="ctr"/>
            <a:r>
              <a:rPr lang="en-US" sz="2000" dirty="0"/>
              <a:t>Spreadsheet to determine the necessary dead weight (platform weight) for the type of rocket motor being tested</a:t>
            </a:r>
          </a:p>
        </p:txBody>
      </p:sp>
      <p:sp>
        <p:nvSpPr>
          <p:cNvPr id="6" name="Oval 5"/>
          <p:cNvSpPr/>
          <p:nvPr/>
        </p:nvSpPr>
        <p:spPr>
          <a:xfrm>
            <a:off x="8184232" y="5036100"/>
            <a:ext cx="1656184" cy="5400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19536" y="4844465"/>
            <a:ext cx="2484276" cy="923330"/>
          </a:xfrm>
          <a:prstGeom prst="rect">
            <a:avLst/>
          </a:prstGeom>
          <a:noFill/>
        </p:spPr>
        <p:txBody>
          <a:bodyPr wrap="square" rtlCol="0">
            <a:spAutoFit/>
          </a:bodyPr>
          <a:lstStyle/>
          <a:p>
            <a:r>
              <a:rPr lang="en-US" dirty="0">
                <a:solidFill>
                  <a:srgbClr val="00B050"/>
                </a:solidFill>
              </a:rPr>
              <a:t>Reasonable angle considering the design of the test stand</a:t>
            </a:r>
          </a:p>
        </p:txBody>
      </p:sp>
      <p:cxnSp>
        <p:nvCxnSpPr>
          <p:cNvPr id="8" name="Straight Arrow Connector 7"/>
          <p:cNvCxnSpPr/>
          <p:nvPr/>
        </p:nvCxnSpPr>
        <p:spPr>
          <a:xfrm>
            <a:off x="4331805" y="5301725"/>
            <a:ext cx="603315" cy="8811"/>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78366" y="5837359"/>
            <a:ext cx="2242592" cy="646331"/>
          </a:xfrm>
          <a:prstGeom prst="rect">
            <a:avLst/>
          </a:prstGeom>
          <a:noFill/>
        </p:spPr>
        <p:txBody>
          <a:bodyPr wrap="square" rtlCol="0">
            <a:spAutoFit/>
          </a:bodyPr>
          <a:lstStyle/>
          <a:p>
            <a:r>
              <a:rPr lang="en-US" dirty="0">
                <a:solidFill>
                  <a:srgbClr val="0070C0"/>
                </a:solidFill>
              </a:rPr>
              <a:t>Max thrust of the C6 rocket motor</a:t>
            </a:r>
          </a:p>
        </p:txBody>
      </p:sp>
      <p:sp>
        <p:nvSpPr>
          <p:cNvPr id="3" name="TextBox 2"/>
          <p:cNvSpPr txBox="1"/>
          <p:nvPr/>
        </p:nvSpPr>
        <p:spPr>
          <a:xfrm>
            <a:off x="1919536" y="5916916"/>
            <a:ext cx="5616624" cy="646331"/>
          </a:xfrm>
          <a:prstGeom prst="rect">
            <a:avLst/>
          </a:prstGeom>
          <a:noFill/>
        </p:spPr>
        <p:txBody>
          <a:bodyPr wrap="square" rtlCol="0">
            <a:spAutoFit/>
          </a:bodyPr>
          <a:lstStyle/>
          <a:p>
            <a:r>
              <a:rPr lang="en-US" dirty="0"/>
              <a:t>Adjust the Dead Weight until the maximum  thrust occurs at 50 </a:t>
            </a:r>
            <a:r>
              <a:rPr lang="en-US" dirty="0" err="1"/>
              <a:t>deg</a:t>
            </a:r>
            <a:r>
              <a:rPr lang="en-US" dirty="0"/>
              <a:t> deflection</a:t>
            </a:r>
          </a:p>
        </p:txBody>
      </p:sp>
    </p:spTree>
    <p:extLst>
      <p:ext uri="{BB962C8B-B14F-4D97-AF65-F5344CB8AC3E}">
        <p14:creationId xmlns:p14="http://schemas.microsoft.com/office/powerpoint/2010/main" val="149453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39374865"/>
              </p:ext>
            </p:extLst>
          </p:nvPr>
        </p:nvGraphicFramePr>
        <p:xfrm>
          <a:off x="1811524" y="1147102"/>
          <a:ext cx="8399276" cy="4226115"/>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2"/>
          </p:nvPr>
        </p:nvSpPr>
        <p:spPr/>
        <p:txBody>
          <a:bodyPr/>
          <a:lstStyle/>
          <a:p>
            <a:fld id="{AACA61AA-CFBF-4517-85C6-8C6E98F4C8C7}" type="slidenum">
              <a:rPr lang="en-US" smtClean="0"/>
              <a:t>66</a:t>
            </a:fld>
            <a:endParaRPr lang="en-US"/>
          </a:p>
        </p:txBody>
      </p:sp>
      <p:sp>
        <p:nvSpPr>
          <p:cNvPr id="4" name="TextBox 3"/>
          <p:cNvSpPr txBox="1"/>
          <p:nvPr/>
        </p:nvSpPr>
        <p:spPr>
          <a:xfrm>
            <a:off x="3467708" y="332657"/>
            <a:ext cx="5796644" cy="584775"/>
          </a:xfrm>
          <a:prstGeom prst="rect">
            <a:avLst/>
          </a:prstGeom>
          <a:noFill/>
        </p:spPr>
        <p:txBody>
          <a:bodyPr wrap="square" rtlCol="0">
            <a:spAutoFit/>
          </a:bodyPr>
          <a:lstStyle/>
          <a:p>
            <a:pPr algn="ctr"/>
            <a:r>
              <a:rPr lang="en-US" sz="3200" dirty="0">
                <a:solidFill>
                  <a:srgbClr val="FF0000"/>
                </a:solidFill>
              </a:rPr>
              <a:t>Pendulum Test Stand Calibration</a:t>
            </a:r>
          </a:p>
        </p:txBody>
      </p:sp>
      <p:sp>
        <p:nvSpPr>
          <p:cNvPr id="5" name="TextBox 4"/>
          <p:cNvSpPr txBox="1"/>
          <p:nvPr/>
        </p:nvSpPr>
        <p:spPr>
          <a:xfrm>
            <a:off x="3467708" y="5481228"/>
            <a:ext cx="5868652" cy="369332"/>
          </a:xfrm>
          <a:prstGeom prst="rect">
            <a:avLst/>
          </a:prstGeom>
          <a:noFill/>
        </p:spPr>
        <p:txBody>
          <a:bodyPr wrap="square" rtlCol="0">
            <a:spAutoFit/>
          </a:bodyPr>
          <a:lstStyle/>
          <a:p>
            <a:r>
              <a:rPr lang="en-US" dirty="0"/>
              <a:t>This calibration curve is based on a </a:t>
            </a:r>
            <a:r>
              <a:rPr lang="en-US" b="1" dirty="0"/>
              <a:t>2.5 lb dead weight</a:t>
            </a:r>
          </a:p>
        </p:txBody>
      </p:sp>
      <p:sp>
        <p:nvSpPr>
          <p:cNvPr id="6" name="Oval 5"/>
          <p:cNvSpPr/>
          <p:nvPr/>
        </p:nvSpPr>
        <p:spPr>
          <a:xfrm>
            <a:off x="7716180" y="2744924"/>
            <a:ext cx="323056" cy="32403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737460" y="4005064"/>
            <a:ext cx="323056" cy="32403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898988" y="2029099"/>
            <a:ext cx="3888432" cy="646331"/>
          </a:xfrm>
          <a:prstGeom prst="rect">
            <a:avLst/>
          </a:prstGeom>
          <a:noFill/>
        </p:spPr>
        <p:txBody>
          <a:bodyPr wrap="square" rtlCol="0">
            <a:spAutoFit/>
          </a:bodyPr>
          <a:lstStyle/>
          <a:p>
            <a:r>
              <a:rPr lang="en-US" dirty="0"/>
              <a:t>Shortly after ignition the table should deflect ~ 50 deg. (boost phase)</a:t>
            </a:r>
          </a:p>
        </p:txBody>
      </p:sp>
      <p:sp>
        <p:nvSpPr>
          <p:cNvPr id="9" name="TextBox 8"/>
          <p:cNvSpPr txBox="1"/>
          <p:nvPr/>
        </p:nvSpPr>
        <p:spPr>
          <a:xfrm>
            <a:off x="5862954" y="3849433"/>
            <a:ext cx="3852428" cy="923330"/>
          </a:xfrm>
          <a:prstGeom prst="rect">
            <a:avLst/>
          </a:prstGeom>
          <a:noFill/>
        </p:spPr>
        <p:txBody>
          <a:bodyPr wrap="square" rtlCol="0">
            <a:spAutoFit/>
          </a:bodyPr>
          <a:lstStyle/>
          <a:p>
            <a:r>
              <a:rPr lang="en-US" dirty="0"/>
              <a:t>During the sustainer portion of the burn, the table displacement should drop back to ~ 21 deg.</a:t>
            </a:r>
          </a:p>
        </p:txBody>
      </p:sp>
    </p:spTree>
    <p:extLst>
      <p:ext uri="{BB962C8B-B14F-4D97-AF65-F5344CB8AC3E}">
        <p14:creationId xmlns:p14="http://schemas.microsoft.com/office/powerpoint/2010/main" val="63007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CA61AA-CFBF-4517-85C6-8C6E98F4C8C7}" type="slidenum">
              <a:rPr lang="en-US" smtClean="0"/>
              <a:t>67</a:t>
            </a:fld>
            <a:endParaRPr lang="en-US"/>
          </a:p>
        </p:txBody>
      </p:sp>
      <p:sp>
        <p:nvSpPr>
          <p:cNvPr id="4" name="TextBox 3"/>
          <p:cNvSpPr txBox="1"/>
          <p:nvPr/>
        </p:nvSpPr>
        <p:spPr>
          <a:xfrm>
            <a:off x="2711624" y="260649"/>
            <a:ext cx="7056784" cy="584775"/>
          </a:xfrm>
          <a:prstGeom prst="rect">
            <a:avLst/>
          </a:prstGeom>
          <a:noFill/>
        </p:spPr>
        <p:txBody>
          <a:bodyPr wrap="square" rtlCol="0">
            <a:spAutoFit/>
          </a:bodyPr>
          <a:lstStyle/>
          <a:p>
            <a:r>
              <a:rPr lang="en-US" sz="3200" dirty="0"/>
              <a:t>Data Reduction from Test #2 Video Data</a:t>
            </a:r>
          </a:p>
        </p:txBody>
      </p:sp>
      <p:sp>
        <p:nvSpPr>
          <p:cNvPr id="5" name="TextBox 4"/>
          <p:cNvSpPr txBox="1"/>
          <p:nvPr/>
        </p:nvSpPr>
        <p:spPr>
          <a:xfrm>
            <a:off x="2397932" y="4185084"/>
            <a:ext cx="7812868" cy="1754326"/>
          </a:xfrm>
          <a:prstGeom prst="rect">
            <a:avLst/>
          </a:prstGeom>
          <a:noFill/>
        </p:spPr>
        <p:txBody>
          <a:bodyPr wrap="square" rtlCol="0">
            <a:spAutoFit/>
          </a:bodyPr>
          <a:lstStyle/>
          <a:p>
            <a:r>
              <a:rPr lang="en-US" dirty="0"/>
              <a:t>The measured thrust level matches the published thrust cure pretty good as it climbs to the peak level (3 </a:t>
            </a:r>
            <a:r>
              <a:rPr lang="en-US" dirty="0" err="1"/>
              <a:t>lbs</a:t>
            </a:r>
            <a:r>
              <a:rPr lang="en-US" dirty="0"/>
              <a:t>), but the time doesn’t match real well…  Then, after the thrust drops back to the sustainer level (~ 1 </a:t>
            </a:r>
            <a:r>
              <a:rPr lang="en-US" dirty="0" err="1"/>
              <a:t>lb</a:t>
            </a:r>
            <a:r>
              <a:rPr lang="en-US" dirty="0"/>
              <a:t>), inertial forces and the lack of damping causes issues…  The burnout time can be determined…</a:t>
            </a:r>
          </a:p>
          <a:p>
            <a:endParaRPr lang="en-US" dirty="0"/>
          </a:p>
          <a:p>
            <a:r>
              <a:rPr lang="en-US" dirty="0"/>
              <a:t>How can this be rectified?</a:t>
            </a:r>
          </a:p>
        </p:txBody>
      </p:sp>
      <p:graphicFrame>
        <p:nvGraphicFramePr>
          <p:cNvPr id="7" name="Chart 6"/>
          <p:cNvGraphicFramePr>
            <a:graphicFrameLocks/>
          </p:cNvGraphicFramePr>
          <p:nvPr>
            <p:extLst>
              <p:ext uri="{D42A27DB-BD31-4B8C-83A1-F6EECF244321}">
                <p14:modId xmlns:p14="http://schemas.microsoft.com/office/powerpoint/2010/main" val="3461984307"/>
              </p:ext>
            </p:extLst>
          </p:nvPr>
        </p:nvGraphicFramePr>
        <p:xfrm>
          <a:off x="1888099" y="1317921"/>
          <a:ext cx="8528381"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8" name="Oval 7"/>
          <p:cNvSpPr/>
          <p:nvPr/>
        </p:nvSpPr>
        <p:spPr>
          <a:xfrm>
            <a:off x="4979876" y="3429000"/>
            <a:ext cx="108012"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87888" y="3203971"/>
            <a:ext cx="1260140" cy="276999"/>
          </a:xfrm>
          <a:prstGeom prst="rect">
            <a:avLst/>
          </a:prstGeom>
          <a:noFill/>
        </p:spPr>
        <p:txBody>
          <a:bodyPr wrap="square" rtlCol="0">
            <a:spAutoFit/>
          </a:bodyPr>
          <a:lstStyle/>
          <a:p>
            <a:r>
              <a:rPr lang="en-US" sz="1200" dirty="0"/>
              <a:t>Burn Out</a:t>
            </a:r>
          </a:p>
        </p:txBody>
      </p:sp>
      <p:cxnSp>
        <p:nvCxnSpPr>
          <p:cNvPr id="11" name="Straight Connector 10"/>
          <p:cNvCxnSpPr/>
          <p:nvPr/>
        </p:nvCxnSpPr>
        <p:spPr>
          <a:xfrm flipV="1">
            <a:off x="2495600" y="2024844"/>
            <a:ext cx="288032" cy="1456126"/>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711624" y="1664805"/>
            <a:ext cx="1404156" cy="246221"/>
          </a:xfrm>
          <a:prstGeom prst="rect">
            <a:avLst/>
          </a:prstGeom>
          <a:noFill/>
        </p:spPr>
        <p:txBody>
          <a:bodyPr wrap="square" rtlCol="0">
            <a:spAutoFit/>
          </a:bodyPr>
          <a:lstStyle/>
          <a:p>
            <a:r>
              <a:rPr lang="en-US" sz="1000" dirty="0">
                <a:solidFill>
                  <a:srgbClr val="FF0000"/>
                </a:solidFill>
              </a:rPr>
              <a:t>Published</a:t>
            </a:r>
          </a:p>
        </p:txBody>
      </p:sp>
    </p:spTree>
    <p:extLst>
      <p:ext uri="{BB962C8B-B14F-4D97-AF65-F5344CB8AC3E}">
        <p14:creationId xmlns:p14="http://schemas.microsoft.com/office/powerpoint/2010/main" val="395704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68</a:t>
            </a:fld>
            <a:endParaRPr lang="en-US"/>
          </a:p>
        </p:txBody>
      </p:sp>
      <p:pic>
        <p:nvPicPr>
          <p:cNvPr id="5" name="Picture 4"/>
          <p:cNvPicPr>
            <a:picLocks noChangeAspect="1"/>
          </p:cNvPicPr>
          <p:nvPr/>
        </p:nvPicPr>
        <p:blipFill>
          <a:blip r:embed="rId2"/>
          <a:stretch>
            <a:fillRect/>
          </a:stretch>
        </p:blipFill>
        <p:spPr>
          <a:xfrm>
            <a:off x="2855640" y="512677"/>
            <a:ext cx="6553200" cy="3762375"/>
          </a:xfrm>
          <a:prstGeom prst="rect">
            <a:avLst/>
          </a:prstGeom>
        </p:spPr>
      </p:pic>
      <p:pic>
        <p:nvPicPr>
          <p:cNvPr id="6" name="Picture 5"/>
          <p:cNvPicPr>
            <a:picLocks noChangeAspect="1"/>
          </p:cNvPicPr>
          <p:nvPr/>
        </p:nvPicPr>
        <p:blipFill>
          <a:blip r:embed="rId3"/>
          <a:stretch>
            <a:fillRect/>
          </a:stretch>
        </p:blipFill>
        <p:spPr>
          <a:xfrm>
            <a:off x="3596306" y="4509120"/>
            <a:ext cx="5071868" cy="720080"/>
          </a:xfrm>
          <a:prstGeom prst="rect">
            <a:avLst/>
          </a:prstGeom>
        </p:spPr>
      </p:pic>
      <p:sp>
        <p:nvSpPr>
          <p:cNvPr id="2" name="TextBox 1"/>
          <p:cNvSpPr txBox="1"/>
          <p:nvPr/>
        </p:nvSpPr>
        <p:spPr>
          <a:xfrm>
            <a:off x="2729626" y="1268761"/>
            <a:ext cx="1548172" cy="584775"/>
          </a:xfrm>
          <a:prstGeom prst="rect">
            <a:avLst/>
          </a:prstGeom>
          <a:noFill/>
        </p:spPr>
        <p:txBody>
          <a:bodyPr wrap="square" rtlCol="0">
            <a:spAutoFit/>
          </a:bodyPr>
          <a:lstStyle/>
          <a:p>
            <a:r>
              <a:rPr lang="en-US" sz="3200" dirty="0">
                <a:solidFill>
                  <a:srgbClr val="FF0000"/>
                </a:solidFill>
              </a:rPr>
              <a:t>Thrust</a:t>
            </a:r>
          </a:p>
        </p:txBody>
      </p:sp>
      <p:sp>
        <p:nvSpPr>
          <p:cNvPr id="7" name="TextBox 6"/>
          <p:cNvSpPr txBox="1"/>
          <p:nvPr/>
        </p:nvSpPr>
        <p:spPr>
          <a:xfrm>
            <a:off x="2603612" y="2771906"/>
            <a:ext cx="1548172" cy="584775"/>
          </a:xfrm>
          <a:prstGeom prst="rect">
            <a:avLst/>
          </a:prstGeom>
          <a:noFill/>
        </p:spPr>
        <p:txBody>
          <a:bodyPr wrap="square" rtlCol="0">
            <a:spAutoFit/>
          </a:bodyPr>
          <a:lstStyle/>
          <a:p>
            <a:r>
              <a:rPr lang="en-US" sz="3200" dirty="0">
                <a:solidFill>
                  <a:srgbClr val="FF0000"/>
                </a:solidFill>
              </a:rPr>
              <a:t>Gravity</a:t>
            </a:r>
          </a:p>
        </p:txBody>
      </p:sp>
      <p:sp>
        <p:nvSpPr>
          <p:cNvPr id="8" name="TextBox 7"/>
          <p:cNvSpPr txBox="1"/>
          <p:nvPr/>
        </p:nvSpPr>
        <p:spPr>
          <a:xfrm>
            <a:off x="7500156" y="2771905"/>
            <a:ext cx="1836204" cy="584775"/>
          </a:xfrm>
          <a:prstGeom prst="rect">
            <a:avLst/>
          </a:prstGeom>
          <a:noFill/>
        </p:spPr>
        <p:txBody>
          <a:bodyPr wrap="square" rtlCol="0">
            <a:spAutoFit/>
          </a:bodyPr>
          <a:lstStyle/>
          <a:p>
            <a:r>
              <a:rPr lang="en-US" sz="3200" dirty="0">
                <a:solidFill>
                  <a:srgbClr val="FF0000"/>
                </a:solidFill>
              </a:rPr>
              <a:t>Damping</a:t>
            </a:r>
          </a:p>
        </p:txBody>
      </p:sp>
      <p:grpSp>
        <p:nvGrpSpPr>
          <p:cNvPr id="10" name="Group 9"/>
          <p:cNvGrpSpPr/>
          <p:nvPr/>
        </p:nvGrpSpPr>
        <p:grpSpPr>
          <a:xfrm>
            <a:off x="2423592" y="4473013"/>
            <a:ext cx="7596844" cy="1685377"/>
            <a:chOff x="899592" y="4437112"/>
            <a:chExt cx="7596844" cy="1685377"/>
          </a:xfrm>
        </p:grpSpPr>
        <p:sp>
          <p:nvSpPr>
            <p:cNvPr id="4" name="TextBox 3"/>
            <p:cNvSpPr txBox="1"/>
            <p:nvPr/>
          </p:nvSpPr>
          <p:spPr>
            <a:xfrm>
              <a:off x="899592" y="5476158"/>
              <a:ext cx="7596844" cy="646331"/>
            </a:xfrm>
            <a:prstGeom prst="rect">
              <a:avLst/>
            </a:prstGeom>
            <a:noFill/>
          </p:spPr>
          <p:txBody>
            <a:bodyPr wrap="square" rtlCol="0">
              <a:spAutoFit/>
            </a:bodyPr>
            <a:lstStyle/>
            <a:p>
              <a:r>
                <a:rPr lang="en-US" dirty="0"/>
                <a:t>Damping is a function of “velocity”.   Generally, you want higher damping when the velocity is high, and lower damping when velocity is low</a:t>
              </a:r>
            </a:p>
          </p:txBody>
        </p:sp>
        <p:sp>
          <p:nvSpPr>
            <p:cNvPr id="9" name="Rounded Rectangle 8"/>
            <p:cNvSpPr/>
            <p:nvPr/>
          </p:nvSpPr>
          <p:spPr>
            <a:xfrm>
              <a:off x="6444208" y="4437112"/>
              <a:ext cx="540060" cy="86409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71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69</a:t>
            </a:fld>
            <a:endParaRPr lang="en-US"/>
          </a:p>
        </p:txBody>
      </p:sp>
      <p:sp>
        <p:nvSpPr>
          <p:cNvPr id="4" name="TextBox 3"/>
          <p:cNvSpPr txBox="1"/>
          <p:nvPr/>
        </p:nvSpPr>
        <p:spPr>
          <a:xfrm>
            <a:off x="1451484" y="2420888"/>
            <a:ext cx="9865096" cy="1323439"/>
          </a:xfrm>
          <a:prstGeom prst="rect">
            <a:avLst/>
          </a:prstGeom>
          <a:noFill/>
        </p:spPr>
        <p:txBody>
          <a:bodyPr wrap="square" rtlCol="0">
            <a:spAutoFit/>
          </a:bodyPr>
          <a:lstStyle/>
          <a:p>
            <a:pPr algn="ctr"/>
            <a:r>
              <a:rPr lang="en-US" sz="4000" dirty="0"/>
              <a:t>Are you itching to get home so you can start working on your own rocket lab?</a:t>
            </a:r>
          </a:p>
        </p:txBody>
      </p:sp>
    </p:spTree>
    <p:extLst>
      <p:ext uri="{BB962C8B-B14F-4D97-AF65-F5344CB8AC3E}">
        <p14:creationId xmlns:p14="http://schemas.microsoft.com/office/powerpoint/2010/main" val="215296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685800"/>
          </a:xfrm>
        </p:spPr>
        <p:txBody>
          <a:bodyPr>
            <a:normAutofit/>
          </a:bodyPr>
          <a:lstStyle/>
          <a:p>
            <a:r>
              <a:rPr lang="en-US" sz="3200" dirty="0">
                <a:solidFill>
                  <a:srgbClr val="FF0000"/>
                </a:solidFill>
              </a:rPr>
              <a:t>Elements of a Challenging Rocket Program</a:t>
            </a:r>
          </a:p>
        </p:txBody>
      </p:sp>
      <p:sp>
        <p:nvSpPr>
          <p:cNvPr id="3" name="Content Placeholder 2"/>
          <p:cNvSpPr>
            <a:spLocks noGrp="1"/>
          </p:cNvSpPr>
          <p:nvPr>
            <p:ph idx="1"/>
          </p:nvPr>
        </p:nvSpPr>
        <p:spPr>
          <a:xfrm>
            <a:off x="1739516" y="966936"/>
            <a:ext cx="4585788" cy="5486400"/>
          </a:xfrm>
        </p:spPr>
        <p:txBody>
          <a:bodyPr>
            <a:normAutofit fontScale="70000" lnSpcReduction="20000"/>
          </a:bodyPr>
          <a:lstStyle/>
          <a:p>
            <a:pPr>
              <a:spcBef>
                <a:spcPts val="1200"/>
              </a:spcBef>
            </a:pPr>
            <a:r>
              <a:rPr lang="en-US" b="1" dirty="0"/>
              <a:t>Design</a:t>
            </a:r>
          </a:p>
          <a:p>
            <a:pPr lvl="1">
              <a:spcBef>
                <a:spcPts val="1200"/>
              </a:spcBef>
            </a:pPr>
            <a:r>
              <a:rPr lang="en-US" dirty="0"/>
              <a:t>Payload</a:t>
            </a:r>
          </a:p>
          <a:p>
            <a:pPr lvl="2">
              <a:spcBef>
                <a:spcPts val="1200"/>
              </a:spcBef>
              <a:buFont typeface="Wingdings" panose="05000000000000000000" pitchFamily="2" charset="2"/>
              <a:buChar char="§"/>
            </a:pPr>
            <a:r>
              <a:rPr lang="en-US" dirty="0"/>
              <a:t>For added educational benefit your rockets should be used to collect some sort of data</a:t>
            </a:r>
          </a:p>
          <a:p>
            <a:pPr lvl="3">
              <a:spcBef>
                <a:spcPts val="1200"/>
              </a:spcBef>
            </a:pPr>
            <a:r>
              <a:rPr lang="en-US" dirty="0"/>
              <a:t>Engineering data on the rocket itself</a:t>
            </a:r>
          </a:p>
          <a:p>
            <a:pPr lvl="3">
              <a:spcBef>
                <a:spcPts val="1200"/>
              </a:spcBef>
            </a:pPr>
            <a:r>
              <a:rPr lang="en-US" dirty="0"/>
              <a:t>Atmospheric data</a:t>
            </a:r>
          </a:p>
          <a:p>
            <a:pPr lvl="1">
              <a:spcBef>
                <a:spcPts val="1200"/>
              </a:spcBef>
            </a:pPr>
            <a:r>
              <a:rPr lang="en-US" dirty="0"/>
              <a:t>Flight Simulations</a:t>
            </a:r>
          </a:p>
          <a:p>
            <a:pPr lvl="2">
              <a:spcBef>
                <a:spcPts val="1200"/>
              </a:spcBef>
              <a:buFont typeface="Wingdings" panose="05000000000000000000" pitchFamily="2" charset="2"/>
              <a:buChar char="§"/>
            </a:pPr>
            <a:r>
              <a:rPr lang="en-US" dirty="0"/>
              <a:t>Trajectories</a:t>
            </a:r>
          </a:p>
          <a:p>
            <a:pPr lvl="2">
              <a:spcBef>
                <a:spcPts val="1200"/>
              </a:spcBef>
              <a:buFont typeface="Wingdings" panose="05000000000000000000" pitchFamily="2" charset="2"/>
              <a:buChar char="§"/>
            </a:pPr>
            <a:r>
              <a:rPr lang="en-US" dirty="0"/>
              <a:t>Stability</a:t>
            </a:r>
          </a:p>
          <a:p>
            <a:pPr lvl="1">
              <a:spcBef>
                <a:spcPts val="1200"/>
              </a:spcBef>
            </a:pPr>
            <a:r>
              <a:rPr lang="en-US" dirty="0"/>
              <a:t>Thrust and Fin Load Calculations</a:t>
            </a:r>
          </a:p>
          <a:p>
            <a:pPr>
              <a:spcBef>
                <a:spcPts val="1200"/>
              </a:spcBef>
            </a:pPr>
            <a:r>
              <a:rPr lang="en-US" b="1" dirty="0"/>
              <a:t>Fabrication</a:t>
            </a:r>
          </a:p>
          <a:p>
            <a:pPr lvl="1">
              <a:spcBef>
                <a:spcPts val="1200"/>
              </a:spcBef>
            </a:pPr>
            <a:r>
              <a:rPr lang="en-US" dirty="0"/>
              <a:t>Tools required depend on materials used</a:t>
            </a:r>
          </a:p>
          <a:p>
            <a:pPr lvl="2">
              <a:spcBef>
                <a:spcPts val="1200"/>
              </a:spcBef>
              <a:buFont typeface="Wingdings" panose="05000000000000000000" pitchFamily="2" charset="2"/>
              <a:buChar char="§"/>
            </a:pPr>
            <a:r>
              <a:rPr lang="en-US" dirty="0"/>
              <a:t>Cardboard, balsa, model plywood, plastics</a:t>
            </a:r>
          </a:p>
          <a:p>
            <a:pPr lvl="1"/>
            <a:endParaRPr lang="en-US" dirty="0"/>
          </a:p>
        </p:txBody>
      </p:sp>
      <p:sp>
        <p:nvSpPr>
          <p:cNvPr id="4" name="Slide Number Placeholder 3"/>
          <p:cNvSpPr>
            <a:spLocks noGrp="1"/>
          </p:cNvSpPr>
          <p:nvPr>
            <p:ph type="sldNum" sz="quarter" idx="12"/>
          </p:nvPr>
        </p:nvSpPr>
        <p:spPr/>
        <p:txBody>
          <a:bodyPr/>
          <a:lstStyle/>
          <a:p>
            <a:fld id="{AACA61AA-CFBF-4517-85C6-8C6E98F4C8C7}" type="slidenum">
              <a:rPr lang="en-US" smtClean="0"/>
              <a:t>7</a:t>
            </a:fld>
            <a:endParaRPr lang="en-US"/>
          </a:p>
        </p:txBody>
      </p:sp>
      <p:sp>
        <p:nvSpPr>
          <p:cNvPr id="5" name="Content Placeholder 2"/>
          <p:cNvSpPr txBox="1">
            <a:spLocks/>
          </p:cNvSpPr>
          <p:nvPr/>
        </p:nvSpPr>
        <p:spPr>
          <a:xfrm>
            <a:off x="6492044" y="966516"/>
            <a:ext cx="3960440" cy="516278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r>
              <a:rPr lang="en-US" b="1" dirty="0"/>
              <a:t>Testing</a:t>
            </a:r>
          </a:p>
          <a:p>
            <a:pPr lvl="1">
              <a:spcBef>
                <a:spcPts val="1200"/>
              </a:spcBef>
            </a:pPr>
            <a:r>
              <a:rPr lang="en-US" dirty="0"/>
              <a:t>Motor mount load tests</a:t>
            </a:r>
          </a:p>
          <a:p>
            <a:pPr lvl="1">
              <a:spcBef>
                <a:spcPts val="1200"/>
              </a:spcBef>
            </a:pPr>
            <a:r>
              <a:rPr lang="en-US" dirty="0"/>
              <a:t>Fin load tests</a:t>
            </a:r>
          </a:p>
          <a:p>
            <a:pPr lvl="1">
              <a:spcBef>
                <a:spcPts val="1200"/>
              </a:spcBef>
            </a:pPr>
            <a:r>
              <a:rPr lang="en-US" dirty="0"/>
              <a:t>Stability tests</a:t>
            </a:r>
          </a:p>
          <a:p>
            <a:pPr lvl="2">
              <a:spcBef>
                <a:spcPts val="1200"/>
              </a:spcBef>
              <a:buFont typeface="Wingdings" panose="05000000000000000000" pitchFamily="2" charset="2"/>
              <a:buChar char="§"/>
            </a:pPr>
            <a:r>
              <a:rPr lang="en-US" dirty="0"/>
              <a:t>Swing test for smaller rockets</a:t>
            </a:r>
          </a:p>
          <a:p>
            <a:pPr lvl="2">
              <a:spcBef>
                <a:spcPts val="1200"/>
              </a:spcBef>
              <a:buFont typeface="Wingdings" panose="05000000000000000000" pitchFamily="2" charset="2"/>
              <a:buChar char="§"/>
            </a:pPr>
            <a:r>
              <a:rPr lang="en-US" dirty="0"/>
              <a:t>Wind tunnel</a:t>
            </a:r>
          </a:p>
          <a:p>
            <a:pPr lvl="1">
              <a:spcBef>
                <a:spcPts val="1200"/>
              </a:spcBef>
              <a:buFont typeface="Calibri" panose="020F0502020204030204" pitchFamily="34" charset="0"/>
              <a:buChar char="‒"/>
            </a:pPr>
            <a:r>
              <a:rPr lang="en-US" dirty="0"/>
              <a:t>Parachute tests</a:t>
            </a:r>
          </a:p>
          <a:p>
            <a:pPr>
              <a:spcBef>
                <a:spcPts val="1200"/>
              </a:spcBef>
            </a:pPr>
            <a:r>
              <a:rPr lang="en-US" b="1" dirty="0"/>
              <a:t>Flight</a:t>
            </a:r>
          </a:p>
          <a:p>
            <a:pPr lvl="1">
              <a:spcBef>
                <a:spcPts val="1200"/>
              </a:spcBef>
            </a:pPr>
            <a:r>
              <a:rPr lang="en-US" dirty="0"/>
              <a:t>Safe operations</a:t>
            </a:r>
          </a:p>
          <a:p>
            <a:pPr lvl="1">
              <a:spcBef>
                <a:spcPts val="1200"/>
              </a:spcBef>
            </a:pPr>
            <a:r>
              <a:rPr lang="en-US" dirty="0"/>
              <a:t>Collect data</a:t>
            </a:r>
          </a:p>
          <a:p>
            <a:pPr>
              <a:spcBef>
                <a:spcPts val="1200"/>
              </a:spcBef>
            </a:pPr>
            <a:r>
              <a:rPr lang="en-US" b="1" dirty="0"/>
              <a:t>Post Flight Analysis</a:t>
            </a:r>
          </a:p>
          <a:p>
            <a:pPr lvl="1">
              <a:spcBef>
                <a:spcPts val="1200"/>
              </a:spcBef>
            </a:pPr>
            <a:r>
              <a:rPr lang="en-US" dirty="0"/>
              <a:t>Did the rocket behave like you thought?</a:t>
            </a:r>
          </a:p>
          <a:p>
            <a:pPr lvl="1">
              <a:spcBef>
                <a:spcPts val="1200"/>
              </a:spcBef>
            </a:pPr>
            <a:endParaRPr lang="en-US" dirty="0"/>
          </a:p>
        </p:txBody>
      </p:sp>
    </p:spTree>
    <p:extLst>
      <p:ext uri="{BB962C8B-B14F-4D97-AF65-F5344CB8AC3E}">
        <p14:creationId xmlns:p14="http://schemas.microsoft.com/office/powerpoint/2010/main" val="55772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CA61AA-CFBF-4517-85C6-8C6E98F4C8C7}" type="slidenum">
              <a:rPr lang="en-US" smtClean="0"/>
              <a:t>8</a:t>
            </a:fld>
            <a:endParaRPr lang="en-US"/>
          </a:p>
        </p:txBody>
      </p:sp>
      <p:sp>
        <p:nvSpPr>
          <p:cNvPr id="4" name="TextBox 3"/>
          <p:cNvSpPr txBox="1"/>
          <p:nvPr/>
        </p:nvSpPr>
        <p:spPr>
          <a:xfrm>
            <a:off x="3323692" y="2528901"/>
            <a:ext cx="5724636" cy="769441"/>
          </a:xfrm>
          <a:prstGeom prst="rect">
            <a:avLst/>
          </a:prstGeom>
          <a:noFill/>
        </p:spPr>
        <p:txBody>
          <a:bodyPr wrap="square" rtlCol="0">
            <a:spAutoFit/>
          </a:bodyPr>
          <a:lstStyle/>
          <a:p>
            <a:pPr algn="ctr"/>
            <a:r>
              <a:rPr lang="en-US" sz="4400" dirty="0">
                <a:solidFill>
                  <a:srgbClr val="FF0000"/>
                </a:solidFill>
              </a:rPr>
              <a:t>Aerodynamic Testing</a:t>
            </a:r>
          </a:p>
        </p:txBody>
      </p:sp>
    </p:spTree>
    <p:extLst>
      <p:ext uri="{BB962C8B-B14F-4D97-AF65-F5344CB8AC3E}">
        <p14:creationId xmlns:p14="http://schemas.microsoft.com/office/powerpoint/2010/main" val="346574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636"/>
            <a:ext cx="8229600" cy="742094"/>
          </a:xfrm>
        </p:spPr>
        <p:txBody>
          <a:bodyPr>
            <a:normAutofit/>
          </a:bodyPr>
          <a:lstStyle/>
          <a:p>
            <a:r>
              <a:rPr lang="en-US" sz="3200" dirty="0">
                <a:solidFill>
                  <a:srgbClr val="FF0000"/>
                </a:solidFill>
              </a:rPr>
              <a:t>Aerodynamic Testing</a:t>
            </a:r>
          </a:p>
        </p:txBody>
      </p:sp>
      <p:sp>
        <p:nvSpPr>
          <p:cNvPr id="5" name="TextBox 4"/>
          <p:cNvSpPr txBox="1"/>
          <p:nvPr/>
        </p:nvSpPr>
        <p:spPr>
          <a:xfrm>
            <a:off x="2189566" y="1009439"/>
            <a:ext cx="7812868" cy="5232202"/>
          </a:xfrm>
          <a:prstGeom prst="rect">
            <a:avLst/>
          </a:prstGeom>
          <a:noFill/>
        </p:spPr>
        <p:txBody>
          <a:bodyPr wrap="square" rtlCol="0">
            <a:spAutoFit/>
          </a:bodyPr>
          <a:lstStyle/>
          <a:p>
            <a:pPr marL="285750" indent="-285750">
              <a:spcAft>
                <a:spcPts val="1200"/>
              </a:spcAft>
              <a:buFont typeface="Arial" charset="0"/>
              <a:buChar char="•"/>
            </a:pPr>
            <a:r>
              <a:rPr lang="en-US" sz="2400" b="1" dirty="0"/>
              <a:t>Stability Testing</a:t>
            </a:r>
          </a:p>
          <a:p>
            <a:pPr marL="800100" lvl="1" indent="-342900">
              <a:spcAft>
                <a:spcPts val="1200"/>
              </a:spcAft>
              <a:buFont typeface="Calibri" panose="020F0502020204030204" pitchFamily="34" charset="0"/>
              <a:buChar char="‒"/>
            </a:pPr>
            <a:r>
              <a:rPr lang="en-US" sz="2400" dirty="0"/>
              <a:t>The most important aerodynamic test…</a:t>
            </a:r>
          </a:p>
          <a:p>
            <a:pPr marL="800100" lvl="1" indent="-342900">
              <a:spcAft>
                <a:spcPts val="1200"/>
              </a:spcAft>
              <a:buFont typeface="Calibri" panose="020F0502020204030204" pitchFamily="34" charset="0"/>
              <a:buChar char="‒"/>
            </a:pPr>
            <a:r>
              <a:rPr lang="en-US" sz="2400" dirty="0"/>
              <a:t>An unstable rocket can be dangerous</a:t>
            </a:r>
          </a:p>
          <a:p>
            <a:pPr marL="800100" lvl="1" indent="-342900">
              <a:spcAft>
                <a:spcPts val="1200"/>
              </a:spcAft>
              <a:buFont typeface="Calibri" panose="020F0502020204030204" pitchFamily="34" charset="0"/>
              <a:buChar char="‒"/>
            </a:pPr>
            <a:r>
              <a:rPr lang="en-US" sz="2400" dirty="0"/>
              <a:t>A wind tunnel test or a swing test should be used to verify any theoretical analysis</a:t>
            </a:r>
          </a:p>
          <a:p>
            <a:pPr marL="285750" indent="-285750">
              <a:spcAft>
                <a:spcPts val="1200"/>
              </a:spcAft>
              <a:buFont typeface="Arial" charset="0"/>
              <a:buChar char="•"/>
            </a:pPr>
            <a:r>
              <a:rPr lang="en-US" sz="2400" b="1" dirty="0"/>
              <a:t>Drag Measurement</a:t>
            </a:r>
          </a:p>
          <a:p>
            <a:pPr marL="800100" lvl="1" indent="-342900">
              <a:spcAft>
                <a:spcPts val="1200"/>
              </a:spcAft>
              <a:buFont typeface="Calibri" panose="020F0502020204030204" pitchFamily="34" charset="0"/>
              <a:buChar char="‒"/>
            </a:pPr>
            <a:r>
              <a:rPr lang="en-US" sz="2400" dirty="0"/>
              <a:t>Drag measurements are not critical to safe rocket flight</a:t>
            </a:r>
          </a:p>
          <a:p>
            <a:pPr marL="1257300" lvl="2" indent="-342900">
              <a:spcAft>
                <a:spcPts val="1200"/>
              </a:spcAft>
              <a:buFont typeface="Wingdings" panose="05000000000000000000" pitchFamily="2" charset="2"/>
              <a:buChar char="§"/>
            </a:pPr>
            <a:r>
              <a:rPr lang="en-US" sz="2400" dirty="0"/>
              <a:t>If your drag estimate is incorrect, the rocket will either fly higher or lower…</a:t>
            </a:r>
          </a:p>
          <a:p>
            <a:pPr marL="800100" lvl="1" indent="-342900">
              <a:spcAft>
                <a:spcPts val="1200"/>
              </a:spcAft>
              <a:buFont typeface="Calibri" panose="020F0502020204030204" pitchFamily="34" charset="0"/>
              <a:buChar char="‒"/>
            </a:pPr>
            <a:r>
              <a:rPr lang="en-US" sz="2400" dirty="0"/>
              <a:t>A wind tunnel is generally the best way to determine rocket drag</a:t>
            </a:r>
          </a:p>
        </p:txBody>
      </p:sp>
      <p:sp>
        <p:nvSpPr>
          <p:cNvPr id="3" name="Slide Number Placeholder 2"/>
          <p:cNvSpPr>
            <a:spLocks noGrp="1"/>
          </p:cNvSpPr>
          <p:nvPr>
            <p:ph type="sldNum" sz="quarter" idx="12"/>
          </p:nvPr>
        </p:nvSpPr>
        <p:spPr/>
        <p:txBody>
          <a:bodyPr/>
          <a:lstStyle/>
          <a:p>
            <a:fld id="{AACA61AA-CFBF-4517-85C6-8C6E98F4C8C7}" type="slidenum">
              <a:rPr lang="en-US" smtClean="0"/>
              <a:t>9</a:t>
            </a:fld>
            <a:endParaRPr lang="en-US"/>
          </a:p>
        </p:txBody>
      </p:sp>
    </p:spTree>
    <p:extLst>
      <p:ext uri="{BB962C8B-B14F-4D97-AF65-F5344CB8AC3E}">
        <p14:creationId xmlns:p14="http://schemas.microsoft.com/office/powerpoint/2010/main" val="746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2275</TotalTime>
  <Words>4233</Words>
  <Application>Microsoft Office PowerPoint</Application>
  <PresentationFormat>Widescreen</PresentationFormat>
  <Paragraphs>606</Paragraphs>
  <Slides>69</Slides>
  <Notes>1</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5" baseType="lpstr">
      <vt:lpstr>Arial</vt:lpstr>
      <vt:lpstr>Calibri</vt:lpstr>
      <vt:lpstr>Courier New</vt:lpstr>
      <vt:lpstr>Wingdings</vt:lpstr>
      <vt:lpstr>Office Theme</vt:lpstr>
      <vt:lpstr>Worksheet</vt:lpstr>
      <vt:lpstr>Build Your Own Rocket Lab</vt:lpstr>
      <vt:lpstr>What will your School Board allow?</vt:lpstr>
      <vt:lpstr>What will your School Board allow?</vt:lpstr>
      <vt:lpstr>PowerPoint Presentation</vt:lpstr>
      <vt:lpstr>If you are allowed to build custom rockets…</vt:lpstr>
      <vt:lpstr>Benefits of having a Rocket Program</vt:lpstr>
      <vt:lpstr>Elements of a Challenging Rocket Program</vt:lpstr>
      <vt:lpstr>PowerPoint Presentation</vt:lpstr>
      <vt:lpstr>Aerodynamic Testing</vt:lpstr>
      <vt:lpstr>Swing Test</vt:lpstr>
      <vt:lpstr>Buy or Build a Wind Tunnel</vt:lpstr>
      <vt:lpstr>Key Wind Tunnel Design Points</vt:lpstr>
      <vt:lpstr>PowerPoint Presentation</vt:lpstr>
      <vt:lpstr>PowerPoint Presentation</vt:lpstr>
      <vt:lpstr>PowerPoint Presentation</vt:lpstr>
      <vt:lpstr>PowerPoint Presentation</vt:lpstr>
      <vt:lpstr>PowerPoint Presentation</vt:lpstr>
      <vt:lpstr>Motor Mount Testing</vt:lpstr>
      <vt:lpstr>Motor Mount Load Test Rig</vt:lpstr>
      <vt:lpstr>Fin Loading</vt:lpstr>
      <vt:lpstr>Fin Load Testing</vt:lpstr>
      <vt:lpstr>PowerPoint Presentation</vt:lpstr>
      <vt:lpstr>PowerPoint Presentation</vt:lpstr>
      <vt:lpstr>PowerPoint Presentation</vt:lpstr>
      <vt:lpstr>PowerPoint Presentation</vt:lpstr>
      <vt:lpstr>PowerPoint Presentation</vt:lpstr>
      <vt:lpstr>Sounding Rocket Fin Load Test</vt:lpstr>
      <vt:lpstr>Rocket Bending </vt:lpstr>
      <vt:lpstr>PowerPoint Presentation</vt:lpstr>
      <vt:lpstr>PowerPoint Presentation</vt:lpstr>
      <vt:lpstr>PowerPoint Presentation</vt:lpstr>
      <vt:lpstr>PowerPoint Presentation</vt:lpstr>
      <vt:lpstr>PowerPoint Presentation</vt:lpstr>
      <vt:lpstr>PowerPoint Presentation</vt:lpstr>
      <vt:lpstr>Parachutes </vt:lpstr>
      <vt:lpstr>Parachute Drop Test </vt:lpstr>
      <vt:lpstr>PowerPoint Presentation</vt:lpstr>
      <vt:lpstr>PowerPoint Presentation</vt:lpstr>
      <vt:lpstr>PowerPoint Presentation</vt:lpstr>
      <vt:lpstr>PowerPoint Presentation</vt:lpstr>
      <vt:lpstr>Build a Parachute Wind Tunnel</vt:lpstr>
      <vt:lpstr>Parachute Opening Load Testing</vt:lpstr>
      <vt:lpstr>PowerPoint Presentation</vt:lpstr>
      <vt:lpstr>PowerPoint Presentation</vt:lpstr>
      <vt:lpstr>PowerPoint Presentation</vt:lpstr>
      <vt:lpstr>Moment Of Inertia (MOI) Measurement</vt:lpstr>
      <vt:lpstr>PowerPoint Presentation</vt:lpstr>
      <vt:lpstr>PowerPoint Presentation</vt:lpstr>
      <vt:lpstr>PowerPoint Presentation</vt:lpstr>
      <vt:lpstr>PowerPoint Presentation</vt:lpstr>
      <vt:lpstr>Effects of Moment of Inertia</vt:lpstr>
      <vt:lpstr>Assessment of our Model Rocket</vt:lpstr>
      <vt:lpstr>Theoretical calculation of Block MOI </vt:lpstr>
      <vt:lpstr>Bifilar Pendulum Measurement of Block MOI</vt:lpstr>
      <vt:lpstr>Assessment of Block Comparison</vt:lpstr>
      <vt:lpstr>Assessment</vt:lpstr>
      <vt:lpstr>PowerPoint Presentation</vt:lpstr>
      <vt:lpstr>PowerPoint Presentation</vt:lpstr>
      <vt:lpstr>PowerPoint Presentation</vt:lpstr>
      <vt:lpstr>Motor Test Stand</vt:lpstr>
      <vt:lpstr>Motor Test Stand</vt:lpstr>
      <vt:lpstr>Trigonometry of the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 Your Own Rocket Lab</dc:title>
  <dc:creator>Eberspeaker, Philip J. (WFF-8100)</dc:creator>
  <cp:lastModifiedBy>Philip Eberspeaker</cp:lastModifiedBy>
  <cp:revision>118</cp:revision>
  <cp:lastPrinted>2017-05-31T20:27:02Z</cp:lastPrinted>
  <dcterms:created xsi:type="dcterms:W3CDTF">2014-06-24T12:57:33Z</dcterms:created>
  <dcterms:modified xsi:type="dcterms:W3CDTF">2018-07-17T01:16:38Z</dcterms:modified>
</cp:coreProperties>
</file>